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media/image62.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75.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4"/>
  </p:notesMasterIdLst>
  <p:sldIdLst>
    <p:sldId id="328" r:id="rId5"/>
    <p:sldId id="311" r:id="rId6"/>
    <p:sldId id="314" r:id="rId7"/>
    <p:sldId id="321" r:id="rId8"/>
    <p:sldId id="303" r:id="rId9"/>
    <p:sldId id="305" r:id="rId10"/>
    <p:sldId id="315" r:id="rId11"/>
    <p:sldId id="320" r:id="rId12"/>
    <p:sldId id="347" r:id="rId13"/>
    <p:sldId id="319" r:id="rId14"/>
    <p:sldId id="301" r:id="rId15"/>
    <p:sldId id="300" r:id="rId16"/>
    <p:sldId id="313" r:id="rId17"/>
    <p:sldId id="302" r:id="rId18"/>
    <p:sldId id="405" r:id="rId19"/>
    <p:sldId id="266" r:id="rId20"/>
    <p:sldId id="325" r:id="rId21"/>
    <p:sldId id="323" r:id="rId22"/>
    <p:sldId id="406" r:id="rId23"/>
    <p:sldId id="407" r:id="rId24"/>
    <p:sldId id="409" r:id="rId25"/>
    <p:sldId id="342" r:id="rId26"/>
    <p:sldId id="299" r:id="rId27"/>
    <p:sldId id="344" r:id="rId28"/>
    <p:sldId id="345" r:id="rId29"/>
    <p:sldId id="346" r:id="rId30"/>
    <p:sldId id="329" r:id="rId31"/>
    <p:sldId id="331" r:id="rId32"/>
    <p:sldId id="309" r:id="rId33"/>
    <p:sldId id="307" r:id="rId34"/>
    <p:sldId id="270" r:id="rId35"/>
    <p:sldId id="391" r:id="rId36"/>
    <p:sldId id="272" r:id="rId37"/>
    <p:sldId id="393" r:id="rId38"/>
    <p:sldId id="354" r:id="rId39"/>
    <p:sldId id="283" r:id="rId40"/>
    <p:sldId id="322" r:id="rId41"/>
    <p:sldId id="364" r:id="rId42"/>
    <p:sldId id="408" r:id="rId43"/>
    <p:sldId id="355" r:id="rId44"/>
    <p:sldId id="281" r:id="rId45"/>
    <p:sldId id="363" r:id="rId46"/>
    <p:sldId id="398" r:id="rId47"/>
    <p:sldId id="365" r:id="rId48"/>
    <p:sldId id="386" r:id="rId49"/>
    <p:sldId id="384" r:id="rId50"/>
    <p:sldId id="356" r:id="rId51"/>
    <p:sldId id="396" r:id="rId52"/>
    <p:sldId id="397" r:id="rId53"/>
    <p:sldId id="394" r:id="rId54"/>
    <p:sldId id="375" r:id="rId55"/>
    <p:sldId id="387" r:id="rId56"/>
    <p:sldId id="351" r:id="rId57"/>
    <p:sldId id="390" r:id="rId58"/>
    <p:sldId id="379" r:id="rId59"/>
    <p:sldId id="369" r:id="rId60"/>
    <p:sldId id="353" r:id="rId61"/>
    <p:sldId id="388" r:id="rId62"/>
    <p:sldId id="370" r:id="rId63"/>
    <p:sldId id="389" r:id="rId64"/>
    <p:sldId id="399" r:id="rId65"/>
    <p:sldId id="382" r:id="rId66"/>
    <p:sldId id="376" r:id="rId67"/>
    <p:sldId id="378" r:id="rId68"/>
    <p:sldId id="373" r:id="rId69"/>
    <p:sldId id="348" r:id="rId70"/>
    <p:sldId id="401" r:id="rId71"/>
    <p:sldId id="402" r:id="rId72"/>
    <p:sldId id="403"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D0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18" autoAdjust="0"/>
    <p:restoredTop sz="94660"/>
  </p:normalViewPr>
  <p:slideViewPr>
    <p:cSldViewPr snapToGrid="0">
      <p:cViewPr>
        <p:scale>
          <a:sx n="50" d="100"/>
          <a:sy n="50" d="100"/>
        </p:scale>
        <p:origin x="642"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91F00-B2FE-4E41-918A-F9786A06040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E34A89F-43C3-4A5A-ADF3-499CC7FD710F}">
      <dgm:prSet/>
      <dgm:spPr>
        <a:solidFill>
          <a:srgbClr val="C00000"/>
        </a:solidFill>
      </dgm:spPr>
      <dgm:t>
        <a:bodyPr/>
        <a:lstStyle/>
        <a:p>
          <a:pPr marL="0" lvl="0" defTabSz="533400">
            <a:lnSpc>
              <a:spcPct val="90000"/>
            </a:lnSpc>
            <a:spcBef>
              <a:spcPct val="0"/>
            </a:spcBef>
            <a:spcAft>
              <a:spcPct val="35000"/>
            </a:spcAft>
            <a:buNone/>
          </a:pPr>
          <a:r>
            <a:rPr lang="en-US" dirty="0" smtClean="0"/>
            <a:t>1. Bangladesh’s agricultural history dates back thousands of years, with evidence of farming in the region during the Indus Valley Civilization.</a:t>
          </a:r>
        </a:p>
        <a:p>
          <a:pPr marL="0" lvl="0" defTabSz="533400">
            <a:lnSpc>
              <a:spcPct val="90000"/>
            </a:lnSpc>
            <a:spcBef>
              <a:spcPct val="0"/>
            </a:spcBef>
            <a:spcAft>
              <a:spcPct val="35000"/>
            </a:spcAft>
            <a:buNone/>
          </a:pPr>
          <a:endParaRPr lang="en-US" dirty="0" smtClean="0"/>
        </a:p>
      </dgm:t>
    </dgm:pt>
    <dgm:pt modelId="{3EF6082D-B9B7-47A2-A167-3DF5847F2782}" type="parTrans" cxnId="{7604E571-798A-4CDB-AFC5-84BA6BC92B79}">
      <dgm:prSet/>
      <dgm:spPr/>
      <dgm:t>
        <a:bodyPr/>
        <a:lstStyle/>
        <a:p>
          <a:endParaRPr lang="en-US"/>
        </a:p>
      </dgm:t>
    </dgm:pt>
    <dgm:pt modelId="{9DE7750C-95B9-4D92-BB52-772D0A5A85AD}" type="sibTrans" cxnId="{7604E571-798A-4CDB-AFC5-84BA6BC92B79}">
      <dgm:prSet/>
      <dgm:spPr/>
      <dgm:t>
        <a:bodyPr/>
        <a:lstStyle/>
        <a:p>
          <a:endParaRPr lang="en-US"/>
        </a:p>
      </dgm:t>
    </dgm:pt>
    <dgm:pt modelId="{962BD5AA-04E1-4EF6-B22C-DBEC69AF1C34}">
      <dgm:prSet/>
      <dgm:spPr>
        <a:solidFill>
          <a:srgbClr val="002060"/>
        </a:solidFill>
      </dgm:spPr>
      <dgm:t>
        <a:bodyPr/>
        <a:lstStyle/>
        <a:p>
          <a:r>
            <a:rPr lang="en-US" dirty="0" smtClean="0"/>
            <a:t>3. During the </a:t>
          </a:r>
          <a:r>
            <a:rPr lang="en-US" dirty="0" err="1" smtClean="0"/>
            <a:t>Maurya</a:t>
          </a:r>
          <a:r>
            <a:rPr lang="en-US" dirty="0" smtClean="0"/>
            <a:t> (321–185 BCE) and Gupta (319–550 CE) empires, irrigation systems and improved farming methods were introduced, increasing food production.</a:t>
          </a:r>
        </a:p>
      </dgm:t>
    </dgm:pt>
    <dgm:pt modelId="{2DDFDAB7-20F3-4A7E-BBCD-F127914491D7}" type="parTrans" cxnId="{A966E6DA-0D08-428A-9F24-08667F960DFB}">
      <dgm:prSet/>
      <dgm:spPr/>
      <dgm:t>
        <a:bodyPr/>
        <a:lstStyle/>
        <a:p>
          <a:endParaRPr lang="en-US"/>
        </a:p>
      </dgm:t>
    </dgm:pt>
    <dgm:pt modelId="{30DD5341-7F6E-4AE3-9DA7-CCB4D059306A}" type="sibTrans" cxnId="{A966E6DA-0D08-428A-9F24-08667F960DFB}">
      <dgm:prSet/>
      <dgm:spPr/>
      <dgm:t>
        <a:bodyPr/>
        <a:lstStyle/>
        <a:p>
          <a:endParaRPr lang="en-US"/>
        </a:p>
      </dgm:t>
    </dgm:pt>
    <dgm:pt modelId="{956F9344-B471-4612-8536-7143FC0FA2BE}">
      <dgm:prSet/>
      <dgm:spPr>
        <a:solidFill>
          <a:srgbClr val="7030A0"/>
        </a:solidFill>
      </dgm:spPr>
      <dgm:t>
        <a:bodyPr/>
        <a:lstStyle/>
        <a:p>
          <a:r>
            <a:rPr lang="en-US" dirty="0" smtClean="0"/>
            <a:t>4. The Mughal period (16th–18th century) saw significant agricultural expansion, with the introduction of new crops like potatoes, maize, and tobacco. Mughal rulers also promoted irrigation infrastructure and market-oriented agriculture</a:t>
          </a:r>
          <a:endParaRPr lang="en-US" dirty="0">
            <a:solidFill>
              <a:schemeClr val="tx1"/>
            </a:solidFill>
          </a:endParaRPr>
        </a:p>
      </dgm:t>
    </dgm:pt>
    <dgm:pt modelId="{BBBED512-A454-403B-B826-41AEE74155CA}" type="parTrans" cxnId="{8BADEAE6-0639-4B86-B67D-8DD3C0C37104}">
      <dgm:prSet/>
      <dgm:spPr/>
      <dgm:t>
        <a:bodyPr/>
        <a:lstStyle/>
        <a:p>
          <a:endParaRPr lang="en-US"/>
        </a:p>
      </dgm:t>
    </dgm:pt>
    <dgm:pt modelId="{4777E384-D53C-4B06-B079-9B1BCAE581DB}" type="sibTrans" cxnId="{8BADEAE6-0639-4B86-B67D-8DD3C0C37104}">
      <dgm:prSet/>
      <dgm:spPr/>
      <dgm:t>
        <a:bodyPr/>
        <a:lstStyle/>
        <a:p>
          <a:endParaRPr lang="en-US"/>
        </a:p>
      </dgm:t>
    </dgm:pt>
    <dgm:pt modelId="{B2A70C5A-C870-42E2-B464-A62BB4FC829D}">
      <dgm:prSet/>
      <dgm:spPr>
        <a:solidFill>
          <a:schemeClr val="accent2">
            <a:lumMod val="75000"/>
          </a:schemeClr>
        </a:solidFill>
      </dgm:spPr>
      <dgm:t>
        <a:bodyPr/>
        <a:lstStyle/>
        <a:p>
          <a:r>
            <a:rPr lang="en-US" dirty="0" smtClean="0"/>
            <a:t>2. Early agricultural practices were primarily subsistence-based, with farmers cultivating rice, pulses, and oilseeds using simple tools and techniques.</a:t>
          </a:r>
        </a:p>
      </dgm:t>
    </dgm:pt>
    <dgm:pt modelId="{EA2FBAA9-478C-42F3-9ABA-CD72828D7B8A}" type="parTrans" cxnId="{EC98C5E5-EEC5-48E5-8487-C20D62CA7BEF}">
      <dgm:prSet/>
      <dgm:spPr/>
      <dgm:t>
        <a:bodyPr/>
        <a:lstStyle/>
        <a:p>
          <a:endParaRPr lang="en-US"/>
        </a:p>
      </dgm:t>
    </dgm:pt>
    <dgm:pt modelId="{3E428278-1309-4C20-B502-140B598145D9}" type="sibTrans" cxnId="{EC98C5E5-EEC5-48E5-8487-C20D62CA7BEF}">
      <dgm:prSet/>
      <dgm:spPr/>
      <dgm:t>
        <a:bodyPr/>
        <a:lstStyle/>
        <a:p>
          <a:endParaRPr lang="en-US"/>
        </a:p>
      </dgm:t>
    </dgm:pt>
    <dgm:pt modelId="{FF7DC2CC-99BD-40B0-BEDD-02D868F17555}">
      <dgm:prSet custT="1"/>
      <dgm:spPr/>
      <dgm:t>
        <a:bodyPr/>
        <a:lstStyle/>
        <a:p>
          <a:pPr algn="ctr"/>
          <a:r>
            <a:rPr lang="en-US" sz="2400" b="1" u="sng" dirty="0" smtClean="0">
              <a:solidFill>
                <a:schemeClr val="tx1"/>
              </a:solidFill>
            </a:rPr>
            <a:t>Ancient and Medieval Periods (Before 1757)</a:t>
          </a:r>
          <a:endParaRPr lang="en-US" sz="2400" b="1" u="sng" dirty="0">
            <a:solidFill>
              <a:schemeClr val="tx1"/>
            </a:solidFill>
          </a:endParaRPr>
        </a:p>
      </dgm:t>
    </dgm:pt>
    <dgm:pt modelId="{AD745411-18B1-411A-85B8-577A2EFF8B40}" type="parTrans" cxnId="{35CE2FDA-82D9-4517-917E-96778E0B8C43}">
      <dgm:prSet/>
      <dgm:spPr/>
      <dgm:t>
        <a:bodyPr/>
        <a:lstStyle/>
        <a:p>
          <a:endParaRPr lang="en-US"/>
        </a:p>
      </dgm:t>
    </dgm:pt>
    <dgm:pt modelId="{5CBE77E0-6239-4729-8B47-0A1E511287C4}" type="sibTrans" cxnId="{35CE2FDA-82D9-4517-917E-96778E0B8C43}">
      <dgm:prSet/>
      <dgm:spPr/>
      <dgm:t>
        <a:bodyPr/>
        <a:lstStyle/>
        <a:p>
          <a:endParaRPr lang="en-US"/>
        </a:p>
      </dgm:t>
    </dgm:pt>
    <dgm:pt modelId="{1219CF7D-9936-43B0-AB7A-841EF6E3D842}" type="pres">
      <dgm:prSet presAssocID="{42191F00-B2FE-4E41-918A-F9786A06040A}" presName="linear" presStyleCnt="0">
        <dgm:presLayoutVars>
          <dgm:animLvl val="lvl"/>
          <dgm:resizeHandles val="exact"/>
        </dgm:presLayoutVars>
      </dgm:prSet>
      <dgm:spPr/>
      <dgm:t>
        <a:bodyPr/>
        <a:lstStyle/>
        <a:p>
          <a:endParaRPr lang="en-US"/>
        </a:p>
      </dgm:t>
    </dgm:pt>
    <dgm:pt modelId="{C883BC9B-85E0-4866-A479-4A0744EF85BC}" type="pres">
      <dgm:prSet presAssocID="{AE34A89F-43C3-4A5A-ADF3-499CC7FD710F}" presName="parentText" presStyleLbl="node1" presStyleIdx="0" presStyleCnt="5" custLinFactY="87525" custLinFactNeighborX="1873" custLinFactNeighborY="100000">
        <dgm:presLayoutVars>
          <dgm:chMax val="0"/>
          <dgm:bulletEnabled val="1"/>
        </dgm:presLayoutVars>
      </dgm:prSet>
      <dgm:spPr/>
      <dgm:t>
        <a:bodyPr/>
        <a:lstStyle/>
        <a:p>
          <a:endParaRPr lang="en-US"/>
        </a:p>
      </dgm:t>
    </dgm:pt>
    <dgm:pt modelId="{36C47477-FEED-45CD-BB7A-81A074B02DC3}" type="pres">
      <dgm:prSet presAssocID="{9DE7750C-95B9-4D92-BB52-772D0A5A85AD}" presName="spacer" presStyleCnt="0"/>
      <dgm:spPr/>
    </dgm:pt>
    <dgm:pt modelId="{026090DF-BEF8-4240-BA41-82C44FA91AE2}" type="pres">
      <dgm:prSet presAssocID="{B2A70C5A-C870-42E2-B464-A62BB4FC829D}" presName="parentText" presStyleLbl="node1" presStyleIdx="1" presStyleCnt="5" custLinFactY="100000" custLinFactNeighborX="-1135" custLinFactNeighborY="100000">
        <dgm:presLayoutVars>
          <dgm:chMax val="0"/>
          <dgm:bulletEnabled val="1"/>
        </dgm:presLayoutVars>
      </dgm:prSet>
      <dgm:spPr/>
      <dgm:t>
        <a:bodyPr/>
        <a:lstStyle/>
        <a:p>
          <a:endParaRPr lang="en-US"/>
        </a:p>
      </dgm:t>
    </dgm:pt>
    <dgm:pt modelId="{9B3C8C37-0669-4A6D-A7F8-464BBC82E9F3}" type="pres">
      <dgm:prSet presAssocID="{3E428278-1309-4C20-B502-140B598145D9}" presName="spacer" presStyleCnt="0"/>
      <dgm:spPr/>
    </dgm:pt>
    <dgm:pt modelId="{EE1330CD-0612-4586-A1AE-E3476B999BD9}" type="pres">
      <dgm:prSet presAssocID="{962BD5AA-04E1-4EF6-B22C-DBEC69AF1C34}" presName="parentText" presStyleLbl="node1" presStyleIdx="2" presStyleCnt="5" custLinFactY="121573" custLinFactNeighborX="-1135" custLinFactNeighborY="200000">
        <dgm:presLayoutVars>
          <dgm:chMax val="0"/>
          <dgm:bulletEnabled val="1"/>
        </dgm:presLayoutVars>
      </dgm:prSet>
      <dgm:spPr/>
      <dgm:t>
        <a:bodyPr/>
        <a:lstStyle/>
        <a:p>
          <a:endParaRPr lang="en-US"/>
        </a:p>
      </dgm:t>
    </dgm:pt>
    <dgm:pt modelId="{92A15787-81E5-4613-A118-77F8039858D7}" type="pres">
      <dgm:prSet presAssocID="{30DD5341-7F6E-4AE3-9DA7-CCB4D059306A}" presName="spacer" presStyleCnt="0"/>
      <dgm:spPr/>
    </dgm:pt>
    <dgm:pt modelId="{B1B36D98-1D95-4902-B474-1522C49033B7}" type="pres">
      <dgm:prSet presAssocID="{956F9344-B471-4612-8536-7143FC0FA2BE}" presName="parentText" presStyleLbl="node1" presStyleIdx="3" presStyleCnt="5" custLinFactY="132099" custLinFactNeighborX="-1135" custLinFactNeighborY="200000">
        <dgm:presLayoutVars>
          <dgm:chMax val="0"/>
          <dgm:bulletEnabled val="1"/>
        </dgm:presLayoutVars>
      </dgm:prSet>
      <dgm:spPr/>
      <dgm:t>
        <a:bodyPr/>
        <a:lstStyle/>
        <a:p>
          <a:endParaRPr lang="en-US"/>
        </a:p>
      </dgm:t>
    </dgm:pt>
    <dgm:pt modelId="{38E06021-9008-4027-B779-08AD25AED807}" type="pres">
      <dgm:prSet presAssocID="{4777E384-D53C-4B06-B079-9B1BCAE581DB}" presName="spacer" presStyleCnt="0"/>
      <dgm:spPr/>
    </dgm:pt>
    <dgm:pt modelId="{0897015D-3994-4A76-8F26-CFBC4DFD3D1E}" type="pres">
      <dgm:prSet presAssocID="{FF7DC2CC-99BD-40B0-BEDD-02D868F17555}" presName="parentText" presStyleLbl="node1" presStyleIdx="4" presStyleCnt="5" custLinFactY="-454067" custLinFactNeighborX="-1135" custLinFactNeighborY="-500000">
        <dgm:presLayoutVars>
          <dgm:chMax val="0"/>
          <dgm:bulletEnabled val="1"/>
        </dgm:presLayoutVars>
      </dgm:prSet>
      <dgm:spPr/>
      <dgm:t>
        <a:bodyPr/>
        <a:lstStyle/>
        <a:p>
          <a:endParaRPr lang="en-US"/>
        </a:p>
      </dgm:t>
    </dgm:pt>
  </dgm:ptLst>
  <dgm:cxnLst>
    <dgm:cxn modelId="{FA6D051C-91AB-4B0F-B9F9-3B5E8CE873CF}" type="presOf" srcId="{B2A70C5A-C870-42E2-B464-A62BB4FC829D}" destId="{026090DF-BEF8-4240-BA41-82C44FA91AE2}" srcOrd="0" destOrd="0" presId="urn:microsoft.com/office/officeart/2005/8/layout/vList2"/>
    <dgm:cxn modelId="{35CE2FDA-82D9-4517-917E-96778E0B8C43}" srcId="{42191F00-B2FE-4E41-918A-F9786A06040A}" destId="{FF7DC2CC-99BD-40B0-BEDD-02D868F17555}" srcOrd="4" destOrd="0" parTransId="{AD745411-18B1-411A-85B8-577A2EFF8B40}" sibTransId="{5CBE77E0-6239-4729-8B47-0A1E511287C4}"/>
    <dgm:cxn modelId="{7604E571-798A-4CDB-AFC5-84BA6BC92B79}" srcId="{42191F00-B2FE-4E41-918A-F9786A06040A}" destId="{AE34A89F-43C3-4A5A-ADF3-499CC7FD710F}" srcOrd="0" destOrd="0" parTransId="{3EF6082D-B9B7-47A2-A167-3DF5847F2782}" sibTransId="{9DE7750C-95B9-4D92-BB52-772D0A5A85AD}"/>
    <dgm:cxn modelId="{EC98C5E5-EEC5-48E5-8487-C20D62CA7BEF}" srcId="{42191F00-B2FE-4E41-918A-F9786A06040A}" destId="{B2A70C5A-C870-42E2-B464-A62BB4FC829D}" srcOrd="1" destOrd="0" parTransId="{EA2FBAA9-478C-42F3-9ABA-CD72828D7B8A}" sibTransId="{3E428278-1309-4C20-B502-140B598145D9}"/>
    <dgm:cxn modelId="{A966E6DA-0D08-428A-9F24-08667F960DFB}" srcId="{42191F00-B2FE-4E41-918A-F9786A06040A}" destId="{962BD5AA-04E1-4EF6-B22C-DBEC69AF1C34}" srcOrd="2" destOrd="0" parTransId="{2DDFDAB7-20F3-4A7E-BBCD-F127914491D7}" sibTransId="{30DD5341-7F6E-4AE3-9DA7-CCB4D059306A}"/>
    <dgm:cxn modelId="{9AC42E80-2E57-4B6B-91C3-72439C46164C}" type="presOf" srcId="{962BD5AA-04E1-4EF6-B22C-DBEC69AF1C34}" destId="{EE1330CD-0612-4586-A1AE-E3476B999BD9}" srcOrd="0" destOrd="0" presId="urn:microsoft.com/office/officeart/2005/8/layout/vList2"/>
    <dgm:cxn modelId="{985D1583-25A9-4618-9CCF-9DF38A4FB288}" type="presOf" srcId="{956F9344-B471-4612-8536-7143FC0FA2BE}" destId="{B1B36D98-1D95-4902-B474-1522C49033B7}" srcOrd="0" destOrd="0" presId="urn:microsoft.com/office/officeart/2005/8/layout/vList2"/>
    <dgm:cxn modelId="{D849259D-78ED-4288-99E0-2942C48DA1E3}" type="presOf" srcId="{42191F00-B2FE-4E41-918A-F9786A06040A}" destId="{1219CF7D-9936-43B0-AB7A-841EF6E3D842}" srcOrd="0" destOrd="0" presId="urn:microsoft.com/office/officeart/2005/8/layout/vList2"/>
    <dgm:cxn modelId="{8BADEAE6-0639-4B86-B67D-8DD3C0C37104}" srcId="{42191F00-B2FE-4E41-918A-F9786A06040A}" destId="{956F9344-B471-4612-8536-7143FC0FA2BE}" srcOrd="3" destOrd="0" parTransId="{BBBED512-A454-403B-B826-41AEE74155CA}" sibTransId="{4777E384-D53C-4B06-B079-9B1BCAE581DB}"/>
    <dgm:cxn modelId="{C02D3D2F-7D95-4DC0-8C1F-2D195AAF9B90}" type="presOf" srcId="{AE34A89F-43C3-4A5A-ADF3-499CC7FD710F}" destId="{C883BC9B-85E0-4866-A479-4A0744EF85BC}" srcOrd="0" destOrd="0" presId="urn:microsoft.com/office/officeart/2005/8/layout/vList2"/>
    <dgm:cxn modelId="{D64160B2-A8AF-4322-A2D6-833340813612}" type="presOf" srcId="{FF7DC2CC-99BD-40B0-BEDD-02D868F17555}" destId="{0897015D-3994-4A76-8F26-CFBC4DFD3D1E}" srcOrd="0" destOrd="0" presId="urn:microsoft.com/office/officeart/2005/8/layout/vList2"/>
    <dgm:cxn modelId="{F562879B-CF12-4BC4-A895-897503364E1F}" type="presParOf" srcId="{1219CF7D-9936-43B0-AB7A-841EF6E3D842}" destId="{C883BC9B-85E0-4866-A479-4A0744EF85BC}" srcOrd="0" destOrd="0" presId="urn:microsoft.com/office/officeart/2005/8/layout/vList2"/>
    <dgm:cxn modelId="{DFC220BB-3C96-4CF0-993F-E619DB7F0ECC}" type="presParOf" srcId="{1219CF7D-9936-43B0-AB7A-841EF6E3D842}" destId="{36C47477-FEED-45CD-BB7A-81A074B02DC3}" srcOrd="1" destOrd="0" presId="urn:microsoft.com/office/officeart/2005/8/layout/vList2"/>
    <dgm:cxn modelId="{C1534861-3F24-4F6B-943E-B7E3014E4E9C}" type="presParOf" srcId="{1219CF7D-9936-43B0-AB7A-841EF6E3D842}" destId="{026090DF-BEF8-4240-BA41-82C44FA91AE2}" srcOrd="2" destOrd="0" presId="urn:microsoft.com/office/officeart/2005/8/layout/vList2"/>
    <dgm:cxn modelId="{F0405A71-2A97-4DE2-B3A1-378C168010A0}" type="presParOf" srcId="{1219CF7D-9936-43B0-AB7A-841EF6E3D842}" destId="{9B3C8C37-0669-4A6D-A7F8-464BBC82E9F3}" srcOrd="3" destOrd="0" presId="urn:microsoft.com/office/officeart/2005/8/layout/vList2"/>
    <dgm:cxn modelId="{383BCCC9-EA06-4C17-84E3-E9DCA1E10088}" type="presParOf" srcId="{1219CF7D-9936-43B0-AB7A-841EF6E3D842}" destId="{EE1330CD-0612-4586-A1AE-E3476B999BD9}" srcOrd="4" destOrd="0" presId="urn:microsoft.com/office/officeart/2005/8/layout/vList2"/>
    <dgm:cxn modelId="{C22F586B-F9BB-4663-907F-8182758EB153}" type="presParOf" srcId="{1219CF7D-9936-43B0-AB7A-841EF6E3D842}" destId="{92A15787-81E5-4613-A118-77F8039858D7}" srcOrd="5" destOrd="0" presId="urn:microsoft.com/office/officeart/2005/8/layout/vList2"/>
    <dgm:cxn modelId="{2C052F77-E773-48FD-8964-E516768F751C}" type="presParOf" srcId="{1219CF7D-9936-43B0-AB7A-841EF6E3D842}" destId="{B1B36D98-1D95-4902-B474-1522C49033B7}" srcOrd="6" destOrd="0" presId="urn:microsoft.com/office/officeart/2005/8/layout/vList2"/>
    <dgm:cxn modelId="{6447E0D0-78BC-480D-B8D1-A25079B6AF17}" type="presParOf" srcId="{1219CF7D-9936-43B0-AB7A-841EF6E3D842}" destId="{38E06021-9008-4027-B779-08AD25AED807}" srcOrd="7" destOrd="0" presId="urn:microsoft.com/office/officeart/2005/8/layout/vList2"/>
    <dgm:cxn modelId="{99B61B59-EF3A-4094-9409-4B609F8D93EC}" type="presParOf" srcId="{1219CF7D-9936-43B0-AB7A-841EF6E3D842}" destId="{0897015D-3994-4A76-8F26-CFBC4DFD3D1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799D35-1D8A-4DC2-BA29-6B8CF2E3B22A}"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B9882939-496C-4609-AA40-739D00E3F536}">
      <dgm:prSet custT="1"/>
      <dgm:spPr>
        <a:solidFill>
          <a:srgbClr val="92D050"/>
        </a:solidFill>
      </dgm:spPr>
      <dgm:t>
        <a:bodyPr/>
        <a:lstStyle/>
        <a:p>
          <a:pPr algn="just"/>
          <a:r>
            <a:rPr lang="en-US" sz="2400" b="1" dirty="0" smtClean="0">
              <a:solidFill>
                <a:srgbClr val="C00000"/>
              </a:solidFill>
            </a:rPr>
            <a:t>7. Market Access and Price Volatility</a:t>
          </a:r>
        </a:p>
        <a:p>
          <a:pPr algn="just"/>
          <a:endParaRPr lang="en-US" sz="2400" b="1" dirty="0" smtClean="0"/>
        </a:p>
        <a:p>
          <a:pPr algn="just"/>
          <a:r>
            <a:rPr lang="en-US" sz="2400" dirty="0" smtClean="0"/>
            <a:t>Farmers often struggle with poor access to markets, leading to post-harvest losses.</a:t>
          </a:r>
        </a:p>
        <a:p>
          <a:pPr algn="just"/>
          <a:r>
            <a:rPr lang="en-US" sz="2400" dirty="0" smtClean="0"/>
            <a:t>Middlemen dominate the supply chain, reducing farmers’ profit </a:t>
          </a:r>
          <a:r>
            <a:rPr lang="en-US" sz="2400" dirty="0" err="1" smtClean="0"/>
            <a:t>margins.Fluctuations</a:t>
          </a:r>
          <a:r>
            <a:rPr lang="en-US" sz="2400" dirty="0" smtClean="0"/>
            <a:t> in global commodity prices affect local markets.</a:t>
          </a:r>
        </a:p>
        <a:p>
          <a:pPr algn="just"/>
          <a:r>
            <a:rPr lang="en-US" sz="2400" b="1" dirty="0" smtClean="0"/>
            <a:t>Academic Perspective:</a:t>
          </a:r>
          <a:r>
            <a:rPr lang="en-US" sz="2400" dirty="0" smtClean="0"/>
            <a:t> The development of rural infrastructure, digital marketplaces, and cooperative models could improve market access and price stability (Karim et al., 2022).</a:t>
          </a:r>
        </a:p>
        <a:p>
          <a:pPr algn="just"/>
          <a:endParaRPr lang="en-US" sz="2400" dirty="0"/>
        </a:p>
      </dgm:t>
    </dgm:pt>
    <dgm:pt modelId="{278BBAF1-38B2-4882-AE37-6DDCF72FE343}" type="parTrans" cxnId="{FDD02A99-FFE3-4078-9DB0-40FC2621A61D}">
      <dgm:prSet/>
      <dgm:spPr/>
      <dgm:t>
        <a:bodyPr/>
        <a:lstStyle/>
        <a:p>
          <a:pPr algn="just"/>
          <a:endParaRPr lang="en-US" sz="2400"/>
        </a:p>
      </dgm:t>
    </dgm:pt>
    <dgm:pt modelId="{1B11E006-51DD-4E65-B8DD-2B831C9AB238}" type="sibTrans" cxnId="{FDD02A99-FFE3-4078-9DB0-40FC2621A61D}">
      <dgm:prSet/>
      <dgm:spPr/>
      <dgm:t>
        <a:bodyPr/>
        <a:lstStyle/>
        <a:p>
          <a:pPr algn="just"/>
          <a:endParaRPr lang="en-US" sz="2400"/>
        </a:p>
      </dgm:t>
    </dgm:pt>
    <dgm:pt modelId="{83B83544-DD6F-47BB-9E1A-38D8555D6C6D}">
      <dgm:prSet custT="1"/>
      <dgm:spPr/>
      <dgm:t>
        <a:bodyPr/>
        <a:lstStyle/>
        <a:p>
          <a:pPr algn="just"/>
          <a:endParaRPr lang="en-US" sz="2400" dirty="0"/>
        </a:p>
      </dgm:t>
    </dgm:pt>
    <dgm:pt modelId="{75943975-46FE-46E9-B830-7F6DF64FC13F}" type="sibTrans" cxnId="{4F54E844-2281-4A05-A338-9905593FE144}">
      <dgm:prSet/>
      <dgm:spPr/>
      <dgm:t>
        <a:bodyPr/>
        <a:lstStyle/>
        <a:p>
          <a:pPr algn="just"/>
          <a:endParaRPr lang="en-US" sz="2400"/>
        </a:p>
      </dgm:t>
    </dgm:pt>
    <dgm:pt modelId="{094485FC-96A5-4E12-8E6E-D2F1D6313E52}" type="parTrans" cxnId="{4F54E844-2281-4A05-A338-9905593FE144}">
      <dgm:prSet/>
      <dgm:spPr/>
      <dgm:t>
        <a:bodyPr/>
        <a:lstStyle/>
        <a:p>
          <a:pPr algn="just"/>
          <a:endParaRPr lang="en-US" sz="2400"/>
        </a:p>
      </dgm:t>
    </dgm:pt>
    <dgm:pt modelId="{09A672C4-F22B-4FC9-BCB5-1695FB263B18}" type="pres">
      <dgm:prSet presAssocID="{00799D35-1D8A-4DC2-BA29-6B8CF2E3B22A}" presName="vert0" presStyleCnt="0">
        <dgm:presLayoutVars>
          <dgm:dir/>
          <dgm:animOne val="branch"/>
          <dgm:animLvl val="lvl"/>
        </dgm:presLayoutVars>
      </dgm:prSet>
      <dgm:spPr/>
      <dgm:t>
        <a:bodyPr/>
        <a:lstStyle/>
        <a:p>
          <a:endParaRPr lang="en-US"/>
        </a:p>
      </dgm:t>
    </dgm:pt>
    <dgm:pt modelId="{A6F55B5B-D099-4DA0-BDF4-15963D4B78B8}" type="pres">
      <dgm:prSet presAssocID="{B9882939-496C-4609-AA40-739D00E3F536}" presName="thickLine" presStyleLbl="alignNode1" presStyleIdx="0" presStyleCnt="2"/>
      <dgm:spPr/>
    </dgm:pt>
    <dgm:pt modelId="{D2C07C04-B613-474A-ABAF-EDC289390979}" type="pres">
      <dgm:prSet presAssocID="{B9882939-496C-4609-AA40-739D00E3F536}" presName="horz1" presStyleCnt="0"/>
      <dgm:spPr/>
    </dgm:pt>
    <dgm:pt modelId="{75B6C17F-D601-460C-9120-75041C38BEA1}" type="pres">
      <dgm:prSet presAssocID="{B9882939-496C-4609-AA40-739D00E3F536}" presName="tx1" presStyleLbl="revTx" presStyleIdx="0" presStyleCnt="2" custScaleY="11535" custLinFactNeighborX="-586" custLinFactNeighborY="2542"/>
      <dgm:spPr/>
      <dgm:t>
        <a:bodyPr/>
        <a:lstStyle/>
        <a:p>
          <a:endParaRPr lang="en-US"/>
        </a:p>
      </dgm:t>
    </dgm:pt>
    <dgm:pt modelId="{9F13AF09-E375-4071-B2C2-C68AA7702CA8}" type="pres">
      <dgm:prSet presAssocID="{B9882939-496C-4609-AA40-739D00E3F536}" presName="vert1" presStyleCnt="0"/>
      <dgm:spPr/>
    </dgm:pt>
    <dgm:pt modelId="{9AB839F4-8866-41C8-8606-BC6240A74F38}" type="pres">
      <dgm:prSet presAssocID="{83B83544-DD6F-47BB-9E1A-38D8555D6C6D}" presName="thickLine" presStyleLbl="alignNode1" presStyleIdx="1" presStyleCnt="2"/>
      <dgm:spPr/>
    </dgm:pt>
    <dgm:pt modelId="{730CFD60-7BCC-4F21-9083-E03169E4908A}" type="pres">
      <dgm:prSet presAssocID="{83B83544-DD6F-47BB-9E1A-38D8555D6C6D}" presName="horz1" presStyleCnt="0"/>
      <dgm:spPr/>
    </dgm:pt>
    <dgm:pt modelId="{E0FC334A-E9A2-4762-B24D-F574381FFD6E}" type="pres">
      <dgm:prSet presAssocID="{83B83544-DD6F-47BB-9E1A-38D8555D6C6D}" presName="tx1" presStyleLbl="revTx" presStyleIdx="1" presStyleCnt="2"/>
      <dgm:spPr/>
      <dgm:t>
        <a:bodyPr/>
        <a:lstStyle/>
        <a:p>
          <a:endParaRPr lang="en-US"/>
        </a:p>
      </dgm:t>
    </dgm:pt>
    <dgm:pt modelId="{BBD94324-84E6-4AFB-B08D-C2A20F4017C7}" type="pres">
      <dgm:prSet presAssocID="{83B83544-DD6F-47BB-9E1A-38D8555D6C6D}" presName="vert1" presStyleCnt="0"/>
      <dgm:spPr/>
    </dgm:pt>
  </dgm:ptLst>
  <dgm:cxnLst>
    <dgm:cxn modelId="{4F54E844-2281-4A05-A338-9905593FE144}" srcId="{00799D35-1D8A-4DC2-BA29-6B8CF2E3B22A}" destId="{83B83544-DD6F-47BB-9E1A-38D8555D6C6D}" srcOrd="1" destOrd="0" parTransId="{094485FC-96A5-4E12-8E6E-D2F1D6313E52}" sibTransId="{75943975-46FE-46E9-B830-7F6DF64FC13F}"/>
    <dgm:cxn modelId="{AF8A8296-7A77-4783-9D65-DC1E4DC6B5FB}" type="presOf" srcId="{B9882939-496C-4609-AA40-739D00E3F536}" destId="{75B6C17F-D601-460C-9120-75041C38BEA1}" srcOrd="0" destOrd="0" presId="urn:microsoft.com/office/officeart/2008/layout/LinedList"/>
    <dgm:cxn modelId="{9537E6AE-0033-469E-92FA-2C029FB7C6EC}" type="presOf" srcId="{00799D35-1D8A-4DC2-BA29-6B8CF2E3B22A}" destId="{09A672C4-F22B-4FC9-BCB5-1695FB263B18}" srcOrd="0" destOrd="0" presId="urn:microsoft.com/office/officeart/2008/layout/LinedList"/>
    <dgm:cxn modelId="{FDD02A99-FFE3-4078-9DB0-40FC2621A61D}" srcId="{00799D35-1D8A-4DC2-BA29-6B8CF2E3B22A}" destId="{B9882939-496C-4609-AA40-739D00E3F536}" srcOrd="0" destOrd="0" parTransId="{278BBAF1-38B2-4882-AE37-6DDCF72FE343}" sibTransId="{1B11E006-51DD-4E65-B8DD-2B831C9AB238}"/>
    <dgm:cxn modelId="{B089F308-C28B-4D4B-8F9D-FEBFEB7F86A6}" type="presOf" srcId="{83B83544-DD6F-47BB-9E1A-38D8555D6C6D}" destId="{E0FC334A-E9A2-4762-B24D-F574381FFD6E}" srcOrd="0" destOrd="0" presId="urn:microsoft.com/office/officeart/2008/layout/LinedList"/>
    <dgm:cxn modelId="{77DECAE8-8F97-4060-9A5F-616CD42BE177}" type="presParOf" srcId="{09A672C4-F22B-4FC9-BCB5-1695FB263B18}" destId="{A6F55B5B-D099-4DA0-BDF4-15963D4B78B8}" srcOrd="0" destOrd="0" presId="urn:microsoft.com/office/officeart/2008/layout/LinedList"/>
    <dgm:cxn modelId="{F83343B3-A0E1-4F5F-8FD8-E3D2B4EF895B}" type="presParOf" srcId="{09A672C4-F22B-4FC9-BCB5-1695FB263B18}" destId="{D2C07C04-B613-474A-ABAF-EDC289390979}" srcOrd="1" destOrd="0" presId="urn:microsoft.com/office/officeart/2008/layout/LinedList"/>
    <dgm:cxn modelId="{F51BA766-CC93-4331-8AD3-77FFA901AD1D}" type="presParOf" srcId="{D2C07C04-B613-474A-ABAF-EDC289390979}" destId="{75B6C17F-D601-460C-9120-75041C38BEA1}" srcOrd="0" destOrd="0" presId="urn:microsoft.com/office/officeart/2008/layout/LinedList"/>
    <dgm:cxn modelId="{EBA42BD9-2858-4302-AFDA-227723FC66A0}" type="presParOf" srcId="{D2C07C04-B613-474A-ABAF-EDC289390979}" destId="{9F13AF09-E375-4071-B2C2-C68AA7702CA8}" srcOrd="1" destOrd="0" presId="urn:microsoft.com/office/officeart/2008/layout/LinedList"/>
    <dgm:cxn modelId="{F191EB6B-A5B5-45B8-A599-852CC03B9741}" type="presParOf" srcId="{09A672C4-F22B-4FC9-BCB5-1695FB263B18}" destId="{9AB839F4-8866-41C8-8606-BC6240A74F38}" srcOrd="2" destOrd="0" presId="urn:microsoft.com/office/officeart/2008/layout/LinedList"/>
    <dgm:cxn modelId="{74E0586B-52DA-462D-8C7E-32CA471C3E0D}" type="presParOf" srcId="{09A672C4-F22B-4FC9-BCB5-1695FB263B18}" destId="{730CFD60-7BCC-4F21-9083-E03169E4908A}" srcOrd="3" destOrd="0" presId="urn:microsoft.com/office/officeart/2008/layout/LinedList"/>
    <dgm:cxn modelId="{2F4D7F5E-68ED-4F9E-B262-E60856C12F4B}" type="presParOf" srcId="{730CFD60-7BCC-4F21-9083-E03169E4908A}" destId="{E0FC334A-E9A2-4762-B24D-F574381FFD6E}" srcOrd="0" destOrd="0" presId="urn:microsoft.com/office/officeart/2008/layout/LinedList"/>
    <dgm:cxn modelId="{4C4F3A68-8610-4A2F-956D-576E462E5A17}" type="presParOf" srcId="{730CFD60-7BCC-4F21-9083-E03169E4908A}" destId="{BBD94324-84E6-4AFB-B08D-C2A20F4017C7}" srcOrd="1" destOrd="0" presId="urn:microsoft.com/office/officeart/2008/layout/LinedList"/>
  </dgm:cxnLst>
  <dgm:bg>
    <a:solidFill>
      <a:srgbClr val="FFFF00"/>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3BC9B-85E0-4866-A479-4A0744EF85BC}">
      <dsp:nvSpPr>
        <dsp:cNvPr id="0" name=""/>
        <dsp:cNvSpPr/>
      </dsp:nvSpPr>
      <dsp:spPr>
        <a:xfrm>
          <a:off x="0" y="1386790"/>
          <a:ext cx="6779484" cy="1082250"/>
        </a:xfrm>
        <a:prstGeom prst="roundRect">
          <a:avLst/>
        </a:prstGeom>
        <a:solidFill>
          <a:srgbClr val="C0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algn="l" defTabSz="533400">
            <a:lnSpc>
              <a:spcPct val="90000"/>
            </a:lnSpc>
            <a:spcBef>
              <a:spcPct val="0"/>
            </a:spcBef>
            <a:spcAft>
              <a:spcPct val="35000"/>
            </a:spcAft>
            <a:buNone/>
          </a:pPr>
          <a:r>
            <a:rPr lang="en-US" sz="1600" kern="1200" dirty="0" smtClean="0"/>
            <a:t>1. Bangladesh’s agricultural history dates back thousands of years, with evidence of farming in the region during the Indus Valley Civilization.</a:t>
          </a:r>
        </a:p>
        <a:p>
          <a:pPr marL="0" lvl="0" algn="l" defTabSz="533400">
            <a:lnSpc>
              <a:spcPct val="90000"/>
            </a:lnSpc>
            <a:spcBef>
              <a:spcPct val="0"/>
            </a:spcBef>
            <a:spcAft>
              <a:spcPct val="35000"/>
            </a:spcAft>
            <a:buNone/>
          </a:pPr>
          <a:endParaRPr lang="en-US" sz="1600" kern="1200" dirty="0" smtClean="0"/>
        </a:p>
      </dsp:txBody>
      <dsp:txXfrm>
        <a:off x="52831" y="1439621"/>
        <a:ext cx="6673822" cy="976588"/>
      </dsp:txXfrm>
    </dsp:sp>
    <dsp:sp modelId="{026090DF-BEF8-4240-BA41-82C44FA91AE2}">
      <dsp:nvSpPr>
        <dsp:cNvPr id="0" name=""/>
        <dsp:cNvSpPr/>
      </dsp:nvSpPr>
      <dsp:spPr>
        <a:xfrm>
          <a:off x="0" y="2650131"/>
          <a:ext cx="6779484" cy="1082250"/>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2. Early agricultural practices were primarily subsistence-based, with farmers cultivating rice, pulses, and oilseeds using simple tools and techniques.</a:t>
          </a:r>
        </a:p>
      </dsp:txBody>
      <dsp:txXfrm>
        <a:off x="52831" y="2702962"/>
        <a:ext cx="6673822" cy="976588"/>
      </dsp:txXfrm>
    </dsp:sp>
    <dsp:sp modelId="{EE1330CD-0612-4586-A1AE-E3476B999BD9}">
      <dsp:nvSpPr>
        <dsp:cNvPr id="0" name=""/>
        <dsp:cNvSpPr/>
      </dsp:nvSpPr>
      <dsp:spPr>
        <a:xfrm>
          <a:off x="0" y="4058014"/>
          <a:ext cx="6779484" cy="1082250"/>
        </a:xfrm>
        <a:prstGeom prst="roundRect">
          <a:avLst/>
        </a:prstGeom>
        <a:solidFill>
          <a:srgbClr val="00206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3. During the </a:t>
          </a:r>
          <a:r>
            <a:rPr lang="en-US" sz="1600" kern="1200" dirty="0" err="1" smtClean="0"/>
            <a:t>Maurya</a:t>
          </a:r>
          <a:r>
            <a:rPr lang="en-US" sz="1600" kern="1200" dirty="0" smtClean="0"/>
            <a:t> (321–185 BCE) and Gupta (319–550 CE) empires, irrigation systems and improved farming methods were introduced, increasing food production.</a:t>
          </a:r>
        </a:p>
      </dsp:txBody>
      <dsp:txXfrm>
        <a:off x="52831" y="4110845"/>
        <a:ext cx="6673822" cy="976588"/>
      </dsp:txXfrm>
    </dsp:sp>
    <dsp:sp modelId="{B1B36D98-1D95-4902-B474-1522C49033B7}">
      <dsp:nvSpPr>
        <dsp:cNvPr id="0" name=""/>
        <dsp:cNvSpPr/>
      </dsp:nvSpPr>
      <dsp:spPr>
        <a:xfrm>
          <a:off x="0" y="5300262"/>
          <a:ext cx="6779484" cy="1082250"/>
        </a:xfrm>
        <a:prstGeom prst="roundRect">
          <a:avLst/>
        </a:prstGeom>
        <a:solidFill>
          <a:srgbClr val="7030A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t>4. The Mughal period (16th–18th century) saw significant agricultural expansion, with the introduction of new crops like potatoes, maize, and tobacco. Mughal rulers also promoted irrigation infrastructure and market-oriented agriculture</a:t>
          </a:r>
          <a:endParaRPr lang="en-US" sz="1600" kern="1200" dirty="0">
            <a:solidFill>
              <a:schemeClr val="tx1"/>
            </a:solidFill>
          </a:endParaRPr>
        </a:p>
      </dsp:txBody>
      <dsp:txXfrm>
        <a:off x="52831" y="5353093"/>
        <a:ext cx="6673822" cy="976588"/>
      </dsp:txXfrm>
    </dsp:sp>
    <dsp:sp modelId="{0897015D-3994-4A76-8F26-CFBC4DFD3D1E}">
      <dsp:nvSpPr>
        <dsp:cNvPr id="0" name=""/>
        <dsp:cNvSpPr/>
      </dsp:nvSpPr>
      <dsp:spPr>
        <a:xfrm>
          <a:off x="0" y="0"/>
          <a:ext cx="6779484" cy="1082250"/>
        </a:xfrm>
        <a:prstGeom prst="round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u="sng" kern="1200" dirty="0" smtClean="0">
              <a:solidFill>
                <a:schemeClr val="tx1"/>
              </a:solidFill>
            </a:rPr>
            <a:t>Ancient and Medieval Periods (Before 1757)</a:t>
          </a:r>
          <a:endParaRPr lang="en-US" sz="2400" b="1" u="sng" kern="1200" dirty="0">
            <a:solidFill>
              <a:schemeClr val="tx1"/>
            </a:solidFill>
          </a:endParaRPr>
        </a:p>
      </dsp:txBody>
      <dsp:txXfrm>
        <a:off x="52831" y="52831"/>
        <a:ext cx="6673822" cy="976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3C6A4-B59D-49EF-8C46-1BFB0A702848}" type="datetimeFigureOut">
              <a:rPr lang="en-US" smtClean="0"/>
              <a:t>5/29/2025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538AB-652B-4B55-ACC0-B6CE4EB9F0D6}" type="slidenum">
              <a:rPr lang="en-US" smtClean="0"/>
              <a:t>‹#›</a:t>
            </a:fld>
            <a:endParaRPr lang="en-US"/>
          </a:p>
        </p:txBody>
      </p:sp>
    </p:spTree>
    <p:extLst>
      <p:ext uri="{BB962C8B-B14F-4D97-AF65-F5344CB8AC3E}">
        <p14:creationId xmlns:p14="http://schemas.microsoft.com/office/powerpoint/2010/main" val="2014625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102401b8efb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102401b8efb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569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538AB-652B-4B55-ACC0-B6CE4EB9F0D6}" type="slidenum">
              <a:rPr lang="en-US" smtClean="0"/>
              <a:t>30</a:t>
            </a:fld>
            <a:endParaRPr lang="en-US"/>
          </a:p>
        </p:txBody>
      </p:sp>
    </p:spTree>
    <p:extLst>
      <p:ext uri="{BB962C8B-B14F-4D97-AF65-F5344CB8AC3E}">
        <p14:creationId xmlns:p14="http://schemas.microsoft.com/office/powerpoint/2010/main" val="359389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1351F-DBB1-4664-ADA9-83BC7CB8848D}" type="slidenum">
              <a:rPr lang="en-US" smtClean="0"/>
              <a:t>66</a:t>
            </a:fld>
            <a:endParaRPr lang="en-US"/>
          </a:p>
        </p:txBody>
      </p:sp>
    </p:spTree>
    <p:extLst>
      <p:ext uri="{BB962C8B-B14F-4D97-AF65-F5344CB8AC3E}">
        <p14:creationId xmlns:p14="http://schemas.microsoft.com/office/powerpoint/2010/main" val="65579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1351F-DBB1-4664-ADA9-83BC7CB8848D}" type="slidenum">
              <a:rPr lang="en-US" smtClean="0"/>
              <a:t>67</a:t>
            </a:fld>
            <a:endParaRPr lang="en-US"/>
          </a:p>
        </p:txBody>
      </p:sp>
    </p:spTree>
    <p:extLst>
      <p:ext uri="{BB962C8B-B14F-4D97-AF65-F5344CB8AC3E}">
        <p14:creationId xmlns:p14="http://schemas.microsoft.com/office/powerpoint/2010/main" val="7664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1351F-DBB1-4664-ADA9-83BC7CB8848D}" type="slidenum">
              <a:rPr lang="en-US" smtClean="0"/>
              <a:t>68</a:t>
            </a:fld>
            <a:endParaRPr lang="en-US"/>
          </a:p>
        </p:txBody>
      </p:sp>
    </p:spTree>
    <p:extLst>
      <p:ext uri="{BB962C8B-B14F-4D97-AF65-F5344CB8AC3E}">
        <p14:creationId xmlns:p14="http://schemas.microsoft.com/office/powerpoint/2010/main" val="129080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316062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88925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89081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540338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2332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890069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2691231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2216652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4"/>
          <p:cNvSpPr txBox="1">
            <a:spLocks noGrp="1"/>
          </p:cNvSpPr>
          <p:nvPr>
            <p:ph type="body" idx="1"/>
          </p:nvPr>
        </p:nvSpPr>
        <p:spPr>
          <a:xfrm>
            <a:off x="946933" y="1467033"/>
            <a:ext cx="10298000" cy="43528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Clr>
                <a:schemeClr val="accent1"/>
              </a:buClr>
              <a:buSzPts val="1200"/>
              <a:buAutoNum type="arabicPeriod"/>
              <a:defRPr sz="1600"/>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sp>
        <p:nvSpPr>
          <p:cNvPr id="83" name="Google Shape;83;p4"/>
          <p:cNvSpPr txBox="1">
            <a:spLocks noGrp="1"/>
          </p:cNvSpPr>
          <p:nvPr>
            <p:ph type="title"/>
          </p:nvPr>
        </p:nvSpPr>
        <p:spPr>
          <a:xfrm>
            <a:off x="946933" y="593367"/>
            <a:ext cx="10298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095916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124693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44FB46-CEF0-41B2-A817-BDC70478752A}" type="datetimeFigureOut">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377918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D44FB46-CEF0-41B2-A817-BDC70478752A}"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310168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44FB46-CEF0-41B2-A817-BDC70478752A}" type="datetimeFigureOut">
              <a:rPr lang="en-US" smtClean="0"/>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146849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44FB46-CEF0-41B2-A817-BDC70478752A}" type="datetimeFigureOut">
              <a:rPr lang="en-US" smtClean="0"/>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335638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4FB46-CEF0-41B2-A817-BDC70478752A}" type="datetimeFigureOut">
              <a:rPr lang="en-US" smtClean="0"/>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2547994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44FB46-CEF0-41B2-A817-BDC70478752A}"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3584482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44FB46-CEF0-41B2-A817-BDC70478752A}" type="datetimeFigureOut">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C7069-1B3E-44F2-B4DB-3D343A7B6F33}" type="slidenum">
              <a:rPr lang="en-US" smtClean="0"/>
              <a:t>‹#›</a:t>
            </a:fld>
            <a:endParaRPr lang="en-US"/>
          </a:p>
        </p:txBody>
      </p:sp>
    </p:spTree>
    <p:extLst>
      <p:ext uri="{BB962C8B-B14F-4D97-AF65-F5344CB8AC3E}">
        <p14:creationId xmlns:p14="http://schemas.microsoft.com/office/powerpoint/2010/main" val="177983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44FB46-CEF0-41B2-A817-BDC70478752A}" type="datetimeFigureOut">
              <a:rPr lang="en-US" smtClean="0"/>
              <a:t>5/29/2025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DC7069-1B3E-44F2-B4DB-3D343A7B6F33}" type="slidenum">
              <a:rPr lang="en-US" smtClean="0"/>
              <a:t>‹#›</a:t>
            </a:fld>
            <a:endParaRPr lang="en-US"/>
          </a:p>
        </p:txBody>
      </p:sp>
    </p:spTree>
    <p:extLst>
      <p:ext uri="{BB962C8B-B14F-4D97-AF65-F5344CB8AC3E}">
        <p14:creationId xmlns:p14="http://schemas.microsoft.com/office/powerpoint/2010/main" val="998298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pressxpress.org/2023/11/18/bangladesh-ranks-top-10-globally-in-agriculture/" TargetMode="External"/><Relationship Id="rId1" Type="http://schemas.openxmlformats.org/officeDocument/2006/relationships/slideLayout" Target="../slideLayouts/slideLayout2.xml"/><Relationship Id="rId4" Type="http://schemas.openxmlformats.org/officeDocument/2006/relationships/image" Target="../media/image13.webp"/></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webp"/><Relationship Id="rId4" Type="http://schemas.openxmlformats.org/officeDocument/2006/relationships/image" Target="../media/image22.webp"/></Relationships>
</file>

<file path=ppt/slides/_rels/slide17.xml.rels><?xml version="1.0" encoding="UTF-8" standalone="yes"?>
<Relationships xmlns="http://schemas.openxmlformats.org/package/2006/relationships"><Relationship Id="rId3" Type="http://schemas.openxmlformats.org/officeDocument/2006/relationships/image" Target="../media/image24.webp"/><Relationship Id="rId7" Type="http://schemas.openxmlformats.org/officeDocument/2006/relationships/image" Target="../media/image28.webp"/><Relationship Id="rId2" Type="http://schemas.openxmlformats.org/officeDocument/2006/relationships/image" Target="../media/image9.jpg"/><Relationship Id="rId1" Type="http://schemas.openxmlformats.org/officeDocument/2006/relationships/slideLayout" Target="../slideLayouts/slideLayout5.xml"/><Relationship Id="rId6" Type="http://schemas.openxmlformats.org/officeDocument/2006/relationships/image" Target="../media/image27.webp"/><Relationship Id="rId5" Type="http://schemas.openxmlformats.org/officeDocument/2006/relationships/image" Target="../media/image26.webp"/><Relationship Id="rId4" Type="http://schemas.openxmlformats.org/officeDocument/2006/relationships/image" Target="../media/image25.webp"/></Relationships>
</file>

<file path=ppt/slides/_rels/slide18.xml.rels><?xml version="1.0" encoding="UTF-8" standalone="yes"?>
<Relationships xmlns="http://schemas.openxmlformats.org/package/2006/relationships"><Relationship Id="rId2" Type="http://schemas.openxmlformats.org/officeDocument/2006/relationships/image" Target="../media/image29.web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22.web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ebp"/><Relationship Id="rId1" Type="http://schemas.openxmlformats.org/officeDocument/2006/relationships/slideLayout" Target="../slideLayouts/slideLayout2.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3.webp"/><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45.webp"/><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webp"/><Relationship Id="rId2" Type="http://schemas.openxmlformats.org/officeDocument/2006/relationships/image" Target="../media/image47.web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3" Type="http://schemas.openxmlformats.org/officeDocument/2006/relationships/hyperlink" Target="https://data.worldbank.org/indicator/AG.LND.ARBL.ZS" TargetMode="External"/><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4.webp"/><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webp"/></Relationships>
</file>

<file path=ppt/slides/_rels/slide37.xml.rels><?xml version="1.0" encoding="UTF-8" standalone="yes"?>
<Relationships xmlns="http://schemas.openxmlformats.org/package/2006/relationships"><Relationship Id="rId3" Type="http://schemas.openxmlformats.org/officeDocument/2006/relationships/image" Target="../media/image58.webp"/><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45.webp"/></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g"/><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2" Type="http://schemas.openxmlformats.org/officeDocument/2006/relationships/image" Target="../media/image54.web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3.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webp"/><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6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jpg"/></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bigd.bracu.ac.bd/publications/exploring-ways-of-promoting-climate-adaptive-technology-in-agriculture-in-south-west-region-of-banglades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bbs.gov.b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globaleconomy.com/Bangladesh/share_of_agriculture/" TargetMode="External"/><Relationship Id="rId5" Type="http://schemas.openxmlformats.org/officeDocument/2006/relationships/hyperlink" Target="https://www.ifpri.org/" TargetMode="External"/><Relationship Id="rId4" Type="http://schemas.openxmlformats.org/officeDocument/2006/relationships/hyperlink" Target="http://www.fao.or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webp"/><Relationship Id="rId2" Type="http://schemas.openxmlformats.org/officeDocument/2006/relationships/image" Target="../media/image9.jpg"/><Relationship Id="rId1" Type="http://schemas.openxmlformats.org/officeDocument/2006/relationships/slideLayout" Target="../slideLayouts/slideLayout8.xml"/><Relationship Id="rId5" Type="http://schemas.openxmlformats.org/officeDocument/2006/relationships/hyperlink" Target="http://www.youtube.com/watch?v=0hbhx_Jf3mc" TargetMode="External"/><Relationship Id="rId4" Type="http://schemas.openxmlformats.org/officeDocument/2006/relationships/image" Target="../media/image11.web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39000" b="-39000"/>
          </a:stretch>
        </a:blipFill>
        <a:effectLst/>
      </p:bgPr>
    </p:bg>
    <p:spTree>
      <p:nvGrpSpPr>
        <p:cNvPr id="1" name="Shape 884"/>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5D4D8701-F0A8-F231-CF7B-549704A1DA35}"/>
              </a:ext>
            </a:extLst>
          </p:cNvPr>
          <p:cNvSpPr>
            <a:spLocks noGrp="1"/>
          </p:cNvSpPr>
          <p:nvPr>
            <p:ph type="body" idx="1"/>
          </p:nvPr>
        </p:nvSpPr>
        <p:spPr>
          <a:xfrm>
            <a:off x="1372490" y="1613369"/>
            <a:ext cx="10298000" cy="4662831"/>
          </a:xfrm>
          <a:solidFill>
            <a:schemeClr val="tx1"/>
          </a:solidFill>
        </p:spPr>
        <p:txBody>
          <a:bodyPr/>
          <a:lstStyle/>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Objectives</a:t>
            </a: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Introduction</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Contribution of famous </a:t>
            </a:r>
            <a:r>
              <a:rPr lang="en-US" sz="24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Personalities</a:t>
            </a:r>
            <a:r>
              <a:rPr lang="en-US" sz="2400" b="1"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4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 </a:t>
            </a:r>
            <a:r>
              <a:rPr lang="en-US" sz="2400" b="1"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Agriculture</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Agriculture as the Main Livelihood for Millions in </a:t>
            </a:r>
            <a:r>
              <a:rPr lang="en-US" sz="2400" b="1"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Bangladesh</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Role of AI in agriculture</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Role of Agriculture in GDP Growth of </a:t>
            </a:r>
            <a:r>
              <a:rPr lang="en-US" sz="2400" b="1" dirty="0" smtClean="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Bangladesh</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History of Agriculture</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Challenges of Agriculture in Bangladesh</a:t>
            </a:r>
            <a:endParaRPr lang="en-US" sz="2400" b="1" dirty="0">
              <a:ln w="0"/>
              <a:solidFill>
                <a:schemeClr val="accent1"/>
              </a:solidFill>
              <a:effectLst>
                <a:outerShdw blurRad="38100" dist="25400" dir="5400000" algn="ctr" rotWithShape="0">
                  <a:srgbClr val="6E747A">
                    <a:alpha val="43000"/>
                  </a:srgbClr>
                </a:outerShdw>
              </a:effectLst>
            </a:endParaRP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Interdisciplinary </a:t>
            </a:r>
            <a:r>
              <a:rPr lang="en-US" sz="2400" b="1" dirty="0">
                <a:ln w="0"/>
                <a:solidFill>
                  <a:schemeClr val="accent1"/>
                </a:solidFill>
                <a:effectLst>
                  <a:outerShdw blurRad="38100" dist="25400" dir="5400000" algn="ctr" rotWithShape="0">
                    <a:srgbClr val="6E747A">
                      <a:alpha val="43000"/>
                    </a:srgbClr>
                  </a:outerShdw>
                </a:effectLst>
              </a:rPr>
              <a:t>approaches </a:t>
            </a:r>
            <a:r>
              <a:rPr lang="en-US" sz="2400" b="1" dirty="0" smtClean="0">
                <a:ln w="0"/>
                <a:solidFill>
                  <a:schemeClr val="accent1"/>
                </a:solidFill>
                <a:effectLst>
                  <a:outerShdw blurRad="38100" dist="25400" dir="5400000" algn="ctr" rotWithShape="0">
                    <a:srgbClr val="6E747A">
                      <a:alpha val="43000"/>
                    </a:srgbClr>
                  </a:outerShdw>
                </a:effectLst>
              </a:rPr>
              <a:t>in Agricultural </a:t>
            </a:r>
            <a:r>
              <a:rPr lang="en-US" sz="2400" b="1" dirty="0">
                <a:ln w="0"/>
                <a:solidFill>
                  <a:schemeClr val="accent1"/>
                </a:solidFill>
                <a:effectLst>
                  <a:outerShdw blurRad="38100" dist="25400" dir="5400000" algn="ctr" rotWithShape="0">
                    <a:srgbClr val="6E747A">
                      <a:alpha val="43000"/>
                    </a:srgbClr>
                  </a:outerShdw>
                </a:effectLst>
              </a:rPr>
              <a:t>sector </a:t>
            </a:r>
            <a:r>
              <a:rPr lang="en-US" sz="2400" b="1" dirty="0" smtClean="0">
                <a:ln w="0"/>
                <a:solidFill>
                  <a:schemeClr val="accent1"/>
                </a:solidFill>
                <a:effectLst>
                  <a:outerShdw blurRad="38100" dist="25400" dir="5400000" algn="ctr" rotWithShape="0">
                    <a:srgbClr val="6E747A">
                      <a:alpha val="43000"/>
                    </a:srgbClr>
                  </a:outerShdw>
                </a:effectLst>
              </a:rPr>
              <a:t>of Bangladesh</a:t>
            </a:r>
          </a:p>
          <a:p>
            <a:pPr marL="457189" indent="-457189">
              <a:buFont typeface="Wingdings" panose="05000000000000000000" pitchFamily="2" charset="2"/>
              <a:buChar char="q"/>
            </a:pPr>
            <a:r>
              <a:rPr lang="en-US" sz="2400" b="1" dirty="0">
                <a:ln w="0"/>
                <a:solidFill>
                  <a:schemeClr val="accent1"/>
                </a:solidFill>
                <a:effectLst>
                  <a:outerShdw blurRad="38100" dist="25400" dir="5400000" algn="ctr" rotWithShape="0">
                    <a:srgbClr val="6E747A">
                      <a:alpha val="43000"/>
                    </a:srgbClr>
                  </a:outerShdw>
                </a:effectLst>
              </a:rPr>
              <a:t>Why CSA in Bangladesh</a:t>
            </a:r>
            <a:r>
              <a:rPr lang="en-US" sz="2400" b="1" dirty="0" smtClean="0">
                <a:ln w="0"/>
                <a:solidFill>
                  <a:schemeClr val="accent1"/>
                </a:solidFill>
                <a:effectLst>
                  <a:outerShdw blurRad="38100" dist="25400" dir="5400000" algn="ctr" rotWithShape="0">
                    <a:srgbClr val="6E747A">
                      <a:alpha val="43000"/>
                    </a:srgbClr>
                  </a:outerShdw>
                </a:effectLst>
              </a:rPr>
              <a:t>?</a:t>
            </a: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Conclusion</a:t>
            </a:r>
          </a:p>
          <a:p>
            <a:pPr marL="457189" indent="-457189">
              <a:buFont typeface="Wingdings" panose="05000000000000000000" pitchFamily="2" charset="2"/>
              <a:buChar char="q"/>
            </a:pPr>
            <a:r>
              <a:rPr lang="en-US" sz="2400" b="1" dirty="0" smtClean="0">
                <a:ln w="0"/>
                <a:solidFill>
                  <a:schemeClr val="accent1"/>
                </a:solidFill>
                <a:effectLst>
                  <a:outerShdw blurRad="38100" dist="25400" dir="5400000" algn="ctr" rotWithShape="0">
                    <a:srgbClr val="6E747A">
                      <a:alpha val="43000"/>
                    </a:srgbClr>
                  </a:outerShdw>
                </a:effectLst>
              </a:rPr>
              <a:t>References</a:t>
            </a:r>
          </a:p>
          <a:p>
            <a:pPr marL="457189" indent="-457189">
              <a:buFont typeface="Wingdings" panose="05000000000000000000" pitchFamily="2" charset="2"/>
              <a:buChar char="q"/>
            </a:pPr>
            <a:endParaRPr lang="en-US" b="1" dirty="0">
              <a:ln w="0"/>
              <a:solidFill>
                <a:schemeClr val="accent1"/>
              </a:solidFill>
              <a:effectLst>
                <a:outerShdw blurRad="38100" dist="25400" dir="5400000" algn="ctr" rotWithShape="0">
                  <a:srgbClr val="6E747A">
                    <a:alpha val="43000"/>
                  </a:srgbClr>
                </a:outerShdw>
              </a:effectLst>
            </a:endParaRPr>
          </a:p>
        </p:txBody>
      </p:sp>
      <p:sp>
        <p:nvSpPr>
          <p:cNvPr id="886" name="Google Shape;886;p39"/>
          <p:cNvSpPr txBox="1">
            <a:spLocks noGrp="1"/>
          </p:cNvSpPr>
          <p:nvPr>
            <p:ph type="title"/>
          </p:nvPr>
        </p:nvSpPr>
        <p:spPr>
          <a:xfrm>
            <a:off x="1091136" y="317299"/>
            <a:ext cx="10298000" cy="771719"/>
          </a:xfrm>
          <a:prstGeom prst="rect">
            <a:avLst/>
          </a:prstGeom>
          <a:solidFill>
            <a:srgbClr val="002060"/>
          </a:solidFill>
        </p:spPr>
        <p:txBody>
          <a:bodyPr spcFirstLastPara="1" vert="horz" wrap="square" lIns="121900" tIns="121900" rIns="121900" bIns="121900" rtlCol="0" anchor="t" anchorCtr="0">
            <a:noAutofit/>
          </a:bodyPr>
          <a:lstStyle/>
          <a:p>
            <a:r>
              <a:rPr lang="en-US" sz="4000" b="1" dirty="0" smtClean="0">
                <a:solidFill>
                  <a:schemeClr val="bg1"/>
                </a:solidFill>
              </a:rPr>
              <a:t>OUTLINE</a:t>
            </a:r>
            <a:endParaRPr lang="en-US" sz="4000" b="1" dirty="0">
              <a:solidFill>
                <a:schemeClr val="bg1"/>
              </a:solidFill>
            </a:endParaRPr>
          </a:p>
        </p:txBody>
      </p:sp>
    </p:spTree>
    <p:extLst>
      <p:ext uri="{BB962C8B-B14F-4D97-AF65-F5344CB8AC3E}">
        <p14:creationId xmlns:p14="http://schemas.microsoft.com/office/powerpoint/2010/main" val="24337239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6"/>
                                        </p:tgtEl>
                                        <p:attrNameLst>
                                          <p:attrName>style.visibility</p:attrName>
                                        </p:attrNameLst>
                                      </p:cBhvr>
                                      <p:to>
                                        <p:strVal val="visible"/>
                                      </p:to>
                                    </p:set>
                                    <p:anim calcmode="lin" valueType="num">
                                      <p:cBhvr additive="base">
                                        <p:cTn id="7" dur="500" fill="hold"/>
                                        <p:tgtEl>
                                          <p:spTgt spid="886"/>
                                        </p:tgtEl>
                                        <p:attrNameLst>
                                          <p:attrName>ppt_x</p:attrName>
                                        </p:attrNameLst>
                                      </p:cBhvr>
                                      <p:tavLst>
                                        <p:tav tm="0">
                                          <p:val>
                                            <p:strVal val="#ppt_x"/>
                                          </p:val>
                                        </p:tav>
                                        <p:tav tm="100000">
                                          <p:val>
                                            <p:strVal val="#ppt_x"/>
                                          </p:val>
                                        </p:tav>
                                      </p:tavLst>
                                    </p:anim>
                                    <p:anim calcmode="lin" valueType="num">
                                      <p:cBhvr additive="base">
                                        <p:cTn id="8" dur="500" fill="hold"/>
                                        <p:tgtEl>
                                          <p:spTgt spid="8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barn(inVertical)">
                                      <p:cBhvr>
                                        <p:cTn id="13" dur="500"/>
                                        <p:tgtEl>
                                          <p:spTgt spid="3">
                                            <p:bg/>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barn(inVertical)">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barn(inVertic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barn(inVertical)">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barn(inVertical)">
                                      <p:cBhvr>
                                        <p:cTn id="38" dur="5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barn(inVertical)">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barn(inVertical)">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barn(inVertical)">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barn(inVertical)">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barn(inVertical)">
                                      <p:cBhvr>
                                        <p:cTn id="63" dur="500"/>
                                        <p:tgtEl>
                                          <p:spTgt spid="3">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barn(inVertical)">
                                      <p:cBhvr>
                                        <p:cTn id="68" dur="500"/>
                                        <p:tgtEl>
                                          <p:spTgt spid="3">
                                            <p:txEl>
                                              <p:pRg st="10" end="1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barn(inVertical)">
                                      <p:cBhvr>
                                        <p:cTn id="7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8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8" name="Rectangle 1037">
            <a:extLst>
              <a:ext uri="{FF2B5EF4-FFF2-40B4-BE49-F238E27FC236}">
                <a16:creationId xmlns="" xmlns:a16="http://schemas.microsoft.com/office/drawing/2014/main" id="{12609869-9E80-471B-A487-A53288E0E7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5452088-55B8-DF76-5814-DDA312BDBFA6}"/>
              </a:ext>
            </a:extLst>
          </p:cNvPr>
          <p:cNvSpPr>
            <a:spLocks noGrp="1"/>
          </p:cNvSpPr>
          <p:nvPr>
            <p:ph type="title"/>
          </p:nvPr>
        </p:nvSpPr>
        <p:spPr>
          <a:xfrm>
            <a:off x="307800" y="252085"/>
            <a:ext cx="6002912" cy="1642970"/>
          </a:xfrm>
        </p:spPr>
        <p:txBody>
          <a:bodyPr anchor="b">
            <a:normAutofit fontScale="90000"/>
          </a:bodyPr>
          <a:lstStyle/>
          <a:p>
            <a:r>
              <a:rPr lang="en-US" sz="2700" b="1" dirty="0" smtClean="0">
                <a:solidFill>
                  <a:schemeClr val="tx1"/>
                </a:solidFill>
              </a:rPr>
              <a:t> To </a:t>
            </a:r>
            <a:r>
              <a:rPr lang="en-US" sz="2700" b="1" dirty="0">
                <a:solidFill>
                  <a:schemeClr val="tx1"/>
                </a:solidFill>
              </a:rPr>
              <a:t>understand the current scenario of agriculture in Bangladesh</a:t>
            </a:r>
            <a:r>
              <a:rPr lang="en-US" sz="2400" dirty="0">
                <a:solidFill>
                  <a:srgbClr val="0070C0"/>
                </a:solidFill>
              </a:rPr>
              <a:t/>
            </a:r>
            <a:br>
              <a:rPr lang="en-US" sz="2400" dirty="0">
                <a:solidFill>
                  <a:srgbClr val="0070C0"/>
                </a:solidFill>
              </a:rPr>
            </a:br>
            <a:r>
              <a:rPr lang="en-US" sz="2700" dirty="0"/>
              <a:t>(Agricultural Sectors in Bangladesh in 2023)</a:t>
            </a:r>
          </a:p>
        </p:txBody>
      </p:sp>
      <p:sp>
        <p:nvSpPr>
          <p:cNvPr id="1040" name="Content Placeholder 1029">
            <a:extLst>
              <a:ext uri="{FF2B5EF4-FFF2-40B4-BE49-F238E27FC236}">
                <a16:creationId xmlns="" xmlns:a16="http://schemas.microsoft.com/office/drawing/2014/main" id="{72CCBFCA-6808-B728-8801-35D7BC6E287E}"/>
              </a:ext>
            </a:extLst>
          </p:cNvPr>
          <p:cNvSpPr>
            <a:spLocks noGrp="1"/>
          </p:cNvSpPr>
          <p:nvPr>
            <p:ph idx="1"/>
          </p:nvPr>
        </p:nvSpPr>
        <p:spPr>
          <a:xfrm>
            <a:off x="942358" y="1895055"/>
            <a:ext cx="4724401" cy="2470906"/>
          </a:xfrm>
        </p:spPr>
        <p:txBody>
          <a:bodyPr anchor="t">
            <a:normAutofit/>
          </a:bodyPr>
          <a:lstStyle/>
          <a:p>
            <a:pPr marL="0" indent="0">
              <a:buNone/>
            </a:pPr>
            <a:r>
              <a:rPr lang="en-US" sz="1400" b="1" i="0" dirty="0">
                <a:solidFill>
                  <a:srgbClr val="313131"/>
                </a:solidFill>
                <a:effectLst/>
                <a:latin typeface="var(--pchead-font)"/>
              </a:rPr>
              <a:t>Bangladesh Ranks Top 10 Globally in Agriculture</a:t>
            </a:r>
          </a:p>
          <a:p>
            <a:pPr marL="0" indent="0">
              <a:buNone/>
            </a:pPr>
            <a:r>
              <a:rPr lang="en-US" sz="1400" b="1" dirty="0">
                <a:solidFill>
                  <a:srgbClr val="313131"/>
                </a:solidFill>
                <a:latin typeface="var(--pchead-font)"/>
              </a:rPr>
              <a:t>Source: </a:t>
            </a:r>
            <a:r>
              <a:rPr lang="en-US" sz="1400" b="1" dirty="0">
                <a:solidFill>
                  <a:srgbClr val="313131"/>
                </a:solidFill>
                <a:latin typeface="var(--pchead-font)"/>
                <a:hlinkClick r:id="rId2"/>
              </a:rPr>
              <a:t>https://pressxpress.org/2023/11/18/bangladesh-ranks-top-10-globally-in-agriculture/</a:t>
            </a:r>
            <a:endParaRPr lang="en-US" sz="1400" b="1" dirty="0">
              <a:solidFill>
                <a:srgbClr val="313131"/>
              </a:solidFill>
              <a:latin typeface="var(--pchead-font)"/>
            </a:endParaRPr>
          </a:p>
          <a:p>
            <a:pPr marL="0" indent="0">
              <a:buNone/>
            </a:pPr>
            <a:endParaRPr lang="en-US" sz="1400" b="1" i="0" dirty="0">
              <a:solidFill>
                <a:srgbClr val="313131"/>
              </a:solidFill>
              <a:effectLst/>
              <a:latin typeface="var(--pchead-font)"/>
            </a:endParaRPr>
          </a:p>
          <a:p>
            <a:endParaRPr lang="en-US" sz="2000" dirty="0"/>
          </a:p>
        </p:txBody>
      </p:sp>
      <p:sp>
        <p:nvSpPr>
          <p:cNvPr id="1042" name="Rectangle 1041">
            <a:extLst>
              <a:ext uri="{FF2B5EF4-FFF2-40B4-BE49-F238E27FC236}">
                <a16:creationId xmlns="" xmlns:a16="http://schemas.microsoft.com/office/drawing/2014/main" id="{7004738A-9D34-43E8-97D2-CA0EED4F8B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 xmlns:a16="http://schemas.microsoft.com/office/drawing/2014/main" id="{B8B8D07F-F13E-443E-BA68-2D26672D76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 xmlns:a16="http://schemas.microsoft.com/office/drawing/2014/main" id="{2813A4FA-24A5-41ED-A534-3807D1B2F34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1" name="Rectangle 1040">
            <a:extLst>
              <a:ext uri="{FF2B5EF4-FFF2-40B4-BE49-F238E27FC236}">
                <a16:creationId xmlns="" xmlns:a16="http://schemas.microsoft.com/office/drawing/2014/main" id="{C3944F27-CA70-4E84-A51A-E6BF895589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 xmlns:a16="http://schemas.microsoft.com/office/drawing/2014/main" id="{0AC8B666-4A6D-A926-9BC5-50A20FD32C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9169" y="644358"/>
            <a:ext cx="5018315" cy="64552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xmlns="" id="{C251328A-1B8E-02E2-45AB-B7009AE03DF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3103419"/>
            <a:ext cx="6618513" cy="3754582"/>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324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939288" y="4754002"/>
            <a:ext cx="10647661" cy="1137986"/>
          </a:xfrm>
        </p:spPr>
        <p:txBody>
          <a:bodyPr vert="horz" lIns="91440" tIns="45720" rIns="91440" bIns="45720" rtlCol="0" anchor="ctr">
            <a:noAutofit/>
          </a:bodyPr>
          <a:lstStyle/>
          <a:p>
            <a:pPr algn="ctr"/>
            <a:r>
              <a:rPr lang="en-US" sz="4800" b="1" dirty="0" smtClean="0">
                <a:solidFill>
                  <a:schemeClr val="accent2"/>
                </a:solidFill>
                <a:latin typeface="Arial" panose="020B0604020202020204" pitchFamily="34" charset="0"/>
                <a:cs typeface="Arial" panose="020B0604020202020204" pitchFamily="34" charset="0"/>
              </a:rPr>
              <a:t>Famous Personalities </a:t>
            </a:r>
            <a:r>
              <a:rPr lang="en-US" sz="4800" b="1" dirty="0">
                <a:solidFill>
                  <a:schemeClr val="accent2"/>
                </a:solidFill>
                <a:latin typeface="Arial" panose="020B0604020202020204" pitchFamily="34" charset="0"/>
                <a:cs typeface="Arial" panose="020B0604020202020204" pitchFamily="34" charset="0"/>
              </a:rPr>
              <a:t>of </a:t>
            </a:r>
            <a:r>
              <a:rPr lang="en-US" sz="4800" b="1" dirty="0" smtClean="0">
                <a:solidFill>
                  <a:schemeClr val="accent2"/>
                </a:solidFill>
                <a:latin typeface="Arial" panose="020B0604020202020204" pitchFamily="34" charset="0"/>
                <a:cs typeface="Arial" panose="020B0604020202020204" pitchFamily="34" charset="0"/>
              </a:rPr>
              <a:t>Bangladesh and their contribution in Agriculture</a:t>
            </a:r>
            <a:endParaRPr lang="en-US" sz="4800" b="1" dirty="0">
              <a:solidFill>
                <a:schemeClr val="accent2"/>
              </a:solidFill>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4887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xmlns="" id="{3374E33F-F5FB-7DDC-311D-0FC1F49952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22356" y="132536"/>
            <a:ext cx="9669642" cy="6592937"/>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156E8767-5487-AA42-A3CB-17ABBF45C67E}"/>
              </a:ext>
            </a:extLst>
          </p:cNvPr>
          <p:cNvSpPr txBox="1"/>
          <p:nvPr/>
        </p:nvSpPr>
        <p:spPr>
          <a:xfrm>
            <a:off x="186140" y="272849"/>
            <a:ext cx="4645167" cy="5936881"/>
          </a:xfrm>
          <a:prstGeom prst="rect">
            <a:avLst/>
          </a:prstGeom>
        </p:spPr>
        <p:txBody>
          <a:bodyPr vert="horz" lIns="91440" tIns="45720" rIns="91440" bIns="45720" rtlCol="0">
            <a:normAutofit/>
          </a:bodyPr>
          <a:lstStyle/>
          <a:p>
            <a:endParaRPr lang="en-US" sz="1600" dirty="0"/>
          </a:p>
        </p:txBody>
      </p:sp>
      <p:sp>
        <p:nvSpPr>
          <p:cNvPr id="8" name="Rectangle 7"/>
          <p:cNvSpPr/>
          <p:nvPr/>
        </p:nvSpPr>
        <p:spPr>
          <a:xfrm>
            <a:off x="70513" y="87371"/>
            <a:ext cx="7162800" cy="2062103"/>
          </a:xfrm>
          <a:prstGeom prst="rect">
            <a:avLst/>
          </a:prstGeom>
        </p:spPr>
        <p:txBody>
          <a:bodyPr wrap="square">
            <a:spAutoFit/>
          </a:bodyPr>
          <a:lstStyle/>
          <a:p>
            <a:r>
              <a:rPr lang="en-US" sz="2000" b="1" u="sng" dirty="0"/>
              <a:t>Dr. Md. </a:t>
            </a:r>
            <a:r>
              <a:rPr lang="en-US" sz="2000" b="1" u="sng" dirty="0" err="1"/>
              <a:t>Rafiqul</a:t>
            </a:r>
            <a:r>
              <a:rPr lang="en-US" sz="2000" b="1" u="sng" dirty="0"/>
              <a:t> Islam </a:t>
            </a:r>
            <a:r>
              <a:rPr lang="en-US" sz="2000" b="1" u="sng" dirty="0" err="1"/>
              <a:t>Mondal</a:t>
            </a:r>
            <a:endParaRPr lang="en-US" sz="2000" b="1" u="sng"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Former Director General of Bangladesh Agricultural Research Institute (BARI).</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Played </a:t>
            </a:r>
            <a:r>
              <a:rPr lang="en-US" dirty="0">
                <a:latin typeface="Arial" panose="020B0604020202020204" pitchFamily="34" charset="0"/>
                <a:cs typeface="Arial" panose="020B0604020202020204" pitchFamily="34" charset="0"/>
              </a:rPr>
              <a:t>a major role in developing high-yield crop varieties, especially for vegetables, pulses, and oilseeds.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Contributed significantly to sustainable agriculture and food security.</a:t>
            </a:r>
          </a:p>
        </p:txBody>
      </p:sp>
      <p:sp>
        <p:nvSpPr>
          <p:cNvPr id="9" name="Rectangle 8"/>
          <p:cNvSpPr/>
          <p:nvPr/>
        </p:nvSpPr>
        <p:spPr>
          <a:xfrm>
            <a:off x="1525" y="2186019"/>
            <a:ext cx="7013424" cy="1785104"/>
          </a:xfrm>
          <a:prstGeom prst="rect">
            <a:avLst/>
          </a:prstGeom>
        </p:spPr>
        <p:txBody>
          <a:bodyPr wrap="square">
            <a:spAutoFit/>
          </a:bodyPr>
          <a:lstStyle/>
          <a:p>
            <a:r>
              <a:rPr lang="en-US" sz="2000" b="1" u="sng" dirty="0"/>
              <a:t>Dr. M. A. </a:t>
            </a:r>
            <a:r>
              <a:rPr lang="en-US" sz="2000" b="1" u="sng" dirty="0" err="1"/>
              <a:t>Sattar</a:t>
            </a:r>
            <a:r>
              <a:rPr lang="en-US" sz="2000" b="1" u="sng" dirty="0"/>
              <a:t> </a:t>
            </a:r>
            <a:r>
              <a:rPr lang="en-US" sz="2000" b="1" u="sng" dirty="0" err="1"/>
              <a:t>Mandal</a:t>
            </a:r>
            <a:endParaRPr lang="en-US" sz="2000" b="1" u="sng"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Renowned agricultural economist.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Former Vice Chancellor of Bangladesh Agricultural University (BAU).</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Member of the Planning Commission, contributed to agricultural policy and rural development</a:t>
            </a:r>
            <a:r>
              <a:rPr lang="en-US" dirty="0"/>
              <a:t>.</a:t>
            </a:r>
          </a:p>
        </p:txBody>
      </p:sp>
      <p:sp>
        <p:nvSpPr>
          <p:cNvPr id="10" name="Rectangle 9"/>
          <p:cNvSpPr/>
          <p:nvPr/>
        </p:nvSpPr>
        <p:spPr>
          <a:xfrm>
            <a:off x="1525" y="4083335"/>
            <a:ext cx="7013424" cy="1508105"/>
          </a:xfrm>
          <a:prstGeom prst="rect">
            <a:avLst/>
          </a:prstGeom>
        </p:spPr>
        <p:txBody>
          <a:bodyPr wrap="square">
            <a:spAutoFit/>
          </a:bodyPr>
          <a:lstStyle/>
          <a:p>
            <a:r>
              <a:rPr lang="en-US" sz="2000" b="1" u="sng" dirty="0"/>
              <a:t>Dr. Md. </a:t>
            </a:r>
            <a:r>
              <a:rPr lang="en-US" sz="2000" b="1" u="sng" dirty="0" err="1"/>
              <a:t>Enamul</a:t>
            </a:r>
            <a:r>
              <a:rPr lang="en-US" sz="2000" b="1" u="sng" dirty="0"/>
              <a:t> </a:t>
            </a:r>
            <a:r>
              <a:rPr lang="en-US" sz="2000" b="1" u="sng" dirty="0" err="1"/>
              <a:t>Haque</a:t>
            </a:r>
            <a:endParaRPr lang="en-US" sz="2000" b="1" u="sng"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Known for his work on sustainable farming systems and rural agricultural development.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Worked with both BARI and international development organizations.</a:t>
            </a:r>
          </a:p>
        </p:txBody>
      </p:sp>
      <p:sp>
        <p:nvSpPr>
          <p:cNvPr id="11" name="Rectangle 10"/>
          <p:cNvSpPr/>
          <p:nvPr/>
        </p:nvSpPr>
        <p:spPr>
          <a:xfrm>
            <a:off x="24641" y="5626894"/>
            <a:ext cx="6821606" cy="1231106"/>
          </a:xfrm>
          <a:prstGeom prst="rect">
            <a:avLst/>
          </a:prstGeom>
        </p:spPr>
        <p:txBody>
          <a:bodyPr wrap="square">
            <a:spAutoFit/>
          </a:bodyPr>
          <a:lstStyle/>
          <a:p>
            <a:r>
              <a:rPr lang="en-US" sz="2000" b="1" u="sng" dirty="0"/>
              <a:t>Dr. </a:t>
            </a:r>
            <a:r>
              <a:rPr lang="en-US" sz="2000" b="1" u="sng" dirty="0" err="1"/>
              <a:t>Shirin</a:t>
            </a:r>
            <a:r>
              <a:rPr lang="en-US" sz="2000" b="1" u="sng" dirty="0"/>
              <a:t> Akhter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Vice-Chancellor of Begum </a:t>
            </a:r>
            <a:r>
              <a:rPr lang="en-US" dirty="0" err="1">
                <a:latin typeface="Arial" panose="020B0604020202020204" pitchFamily="34" charset="0"/>
                <a:cs typeface="Arial" panose="020B0604020202020204" pitchFamily="34" charset="0"/>
              </a:rPr>
              <a:t>Rokeya</a:t>
            </a:r>
            <a:r>
              <a:rPr lang="en-US" dirty="0">
                <a:latin typeface="Arial" panose="020B0604020202020204" pitchFamily="34" charset="0"/>
                <a:cs typeface="Arial" panose="020B0604020202020204" pitchFamily="34" charset="0"/>
              </a:rPr>
              <a:t> University; strong advocate for women’s participation in agricultural education and development.</a:t>
            </a:r>
          </a:p>
        </p:txBody>
      </p:sp>
    </p:spTree>
    <p:extLst>
      <p:ext uri="{BB962C8B-B14F-4D97-AF65-F5344CB8AC3E}">
        <p14:creationId xmlns:p14="http://schemas.microsoft.com/office/powerpoint/2010/main" val="39881624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772168" y="4890479"/>
            <a:ext cx="10647661" cy="1137986"/>
          </a:xfrm>
        </p:spPr>
        <p:txBody>
          <a:bodyPr vert="horz" lIns="91440" tIns="45720" rIns="91440" bIns="45720" rtlCol="0" anchor="ctr">
            <a:noAutofit/>
          </a:bodyPr>
          <a:lstStyle/>
          <a:p>
            <a:pPr algn="ctr"/>
            <a:r>
              <a:rPr lang="en-US" sz="4800" b="1" dirty="0">
                <a:solidFill>
                  <a:schemeClr val="accent2"/>
                </a:solidFill>
                <a:latin typeface="Arial" panose="020B0604020202020204" pitchFamily="34" charset="0"/>
                <a:cs typeface="Arial" panose="020B0604020202020204" pitchFamily="34" charset="0"/>
              </a:rPr>
              <a:t>Agriculture as the Main Livelihood for Millions in Bangladesh</a:t>
            </a: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56718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CAB68B2-8EED-13FB-3C39-D83DF87F8AC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xmlns="" id="{CECD54FA-6F95-68A9-D79D-A5BE83A27B90}"/>
              </a:ext>
            </a:extLst>
          </p:cNvPr>
          <p:cNvSpPr txBox="1"/>
          <p:nvPr/>
        </p:nvSpPr>
        <p:spPr>
          <a:xfrm>
            <a:off x="7162160" y="-57084"/>
            <a:ext cx="5029840" cy="6972169"/>
          </a:xfrm>
          <a:prstGeom prst="rect">
            <a:avLst/>
          </a:prstGeom>
          <a:solidFill>
            <a:schemeClr val="bg1"/>
          </a:solidFill>
        </p:spPr>
        <p:txBody>
          <a:bodyPr vert="horz" lIns="91440" tIns="45720" rIns="91440" bIns="45720" rtlCol="0" anchor="ctr">
            <a:noAutofit/>
          </a:bodyPr>
          <a:lstStyle/>
          <a:p>
            <a:r>
              <a:rPr lang="en-US" dirty="0">
                <a:solidFill>
                  <a:schemeClr val="accent2"/>
                </a:solidFill>
                <a:latin typeface="Arial" panose="020B0604020202020204" pitchFamily="34" charset="0"/>
                <a:cs typeface="Arial" panose="020B0604020202020204" pitchFamily="34" charset="0"/>
              </a:rPr>
              <a:t>In Bangladesh, agriculture is not just an occupation—it is the primary source of livelihood for a large part of the population. Over 40% of Bangladesh’s people are directly involved in farming activities. This means that nearly half of the country’s workforce depends on agriculture for their income and </a:t>
            </a:r>
            <a:r>
              <a:rPr lang="en-US" dirty="0" smtClean="0">
                <a:solidFill>
                  <a:schemeClr val="accent2"/>
                </a:solidFill>
                <a:latin typeface="Arial" panose="020B0604020202020204" pitchFamily="34" charset="0"/>
                <a:cs typeface="Arial" panose="020B0604020202020204" pitchFamily="34" charset="0"/>
              </a:rPr>
              <a:t>survival.</a:t>
            </a:r>
          </a:p>
          <a:p>
            <a:r>
              <a:rPr lang="en-US" dirty="0" smtClean="0">
                <a:solidFill>
                  <a:schemeClr val="accent2"/>
                </a:solidFill>
                <a:latin typeface="Arial" panose="020B0604020202020204" pitchFamily="34" charset="0"/>
                <a:cs typeface="Arial" panose="020B0604020202020204" pitchFamily="34" charset="0"/>
              </a:rPr>
              <a:t>These people include farmers, landless laborers, and women working in farm-related tasks. They grow staple crops like rice, vegetables, pulses, and fruits, which are essential for both local consumption and the country’s food supply.</a:t>
            </a:r>
          </a:p>
          <a:p>
            <a:r>
              <a:rPr lang="en-US" dirty="0" smtClean="0">
                <a:solidFill>
                  <a:schemeClr val="accent2"/>
                </a:solidFill>
                <a:latin typeface="Arial" panose="020B0604020202020204" pitchFamily="34" charset="0"/>
                <a:cs typeface="Arial" panose="020B0604020202020204" pitchFamily="34" charset="0"/>
              </a:rPr>
              <a:t>Since </a:t>
            </a:r>
            <a:r>
              <a:rPr lang="en-US" dirty="0">
                <a:solidFill>
                  <a:schemeClr val="accent2"/>
                </a:solidFill>
                <a:latin typeface="Arial" panose="020B0604020202020204" pitchFamily="34" charset="0"/>
                <a:cs typeface="Arial" panose="020B0604020202020204" pitchFamily="34" charset="0"/>
              </a:rPr>
              <a:t>Bangladesh is largely a rural country, many families rely on farming as their main economic activity. This direct involvement in agriculture supports not only food production but also rural </a:t>
            </a:r>
            <a:r>
              <a:rPr lang="en-US" dirty="0" smtClean="0">
                <a:solidFill>
                  <a:schemeClr val="accent2"/>
                </a:solidFill>
                <a:latin typeface="Arial" panose="020B0604020202020204" pitchFamily="34" charset="0"/>
                <a:cs typeface="Arial" panose="020B0604020202020204" pitchFamily="34" charset="0"/>
              </a:rPr>
              <a:t>employment. Without </a:t>
            </a:r>
            <a:r>
              <a:rPr lang="en-US" dirty="0">
                <a:solidFill>
                  <a:schemeClr val="accent2"/>
                </a:solidFill>
                <a:latin typeface="Arial" panose="020B0604020202020204" pitchFamily="34" charset="0"/>
                <a:cs typeface="Arial" panose="020B0604020202020204" pitchFamily="34" charset="0"/>
              </a:rPr>
              <a:t>these millions of </a:t>
            </a:r>
            <a:r>
              <a:rPr lang="en-US" dirty="0" smtClean="0">
                <a:solidFill>
                  <a:schemeClr val="accent2"/>
                </a:solidFill>
                <a:latin typeface="Arial" panose="020B0604020202020204" pitchFamily="34" charset="0"/>
                <a:cs typeface="Arial" panose="020B0604020202020204" pitchFamily="34" charset="0"/>
              </a:rPr>
              <a:t>farmers, </a:t>
            </a:r>
            <a:r>
              <a:rPr lang="en-US" dirty="0">
                <a:solidFill>
                  <a:schemeClr val="accent2"/>
                </a:solidFill>
                <a:latin typeface="Arial" panose="020B0604020202020204" pitchFamily="34" charset="0"/>
                <a:cs typeface="Arial" panose="020B0604020202020204" pitchFamily="34" charset="0"/>
              </a:rPr>
              <a:t>Bangladesh would face serious challenges in food security and economic stability. Therefore, farming remains the backbone of many </a:t>
            </a:r>
            <a:r>
              <a:rPr lang="en-US" dirty="0" smtClean="0">
                <a:solidFill>
                  <a:schemeClr val="accent2"/>
                </a:solidFill>
                <a:latin typeface="Arial" panose="020B0604020202020204" pitchFamily="34" charset="0"/>
                <a:cs typeface="Arial" panose="020B0604020202020204" pitchFamily="34" charset="0"/>
              </a:rPr>
              <a:t>livelihoods, highlighting the critical importance of agriculture to the nation’s well-being.</a:t>
            </a:r>
            <a:endParaRPr lang="en-US" dirty="0">
              <a:solidFill>
                <a:schemeClr val="accent2"/>
              </a:solidFill>
              <a:latin typeface="Arial" panose="020B0604020202020204" pitchFamily="34" charset="0"/>
              <a:cs typeface="Arial" panose="020B0604020202020204" pitchFamily="34" charset="0"/>
            </a:endParaRPr>
          </a:p>
        </p:txBody>
      </p:sp>
      <p:pic>
        <p:nvPicPr>
          <p:cNvPr id="7" name="Picture 2">
            <a:extLst>
              <a:ext uri="{FF2B5EF4-FFF2-40B4-BE49-F238E27FC236}">
                <a16:creationId xmlns:a16="http://schemas.microsoft.com/office/drawing/2014/main" xmlns="" id="{359303C7-9C04-C440-86F7-552A6BD562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0" y="0"/>
            <a:ext cx="7162160" cy="6858000"/>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609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6023429" cy="5286619"/>
          </a:xfrm>
        </p:spPr>
        <p:txBody>
          <a:bodyPr/>
          <a:lstStyle/>
          <a:p>
            <a:r>
              <a:rPr lang="en-US" dirty="0"/>
              <a:t>A</a:t>
            </a:r>
            <a:r>
              <a:rPr lang="en-US" dirty="0" smtClean="0"/>
              <a:t>griculture </a:t>
            </a:r>
            <a:r>
              <a:rPr lang="en-US" dirty="0"/>
              <a:t>is one of the most significant sources of employment, especially in developing countries like Bangladesh. It provides jobs not only to farmers but also to workers involved in irrigation, harvesting, livestock rearing, poultry, fisheries, and agro-based industries. These diverse sectors offer income opportunities to millions, especially in rural areas, helping to reduce poverty and improve livelihoods. Agriculture also plays a vital role in ensuring food security and supporting economic growth. With the advancement of technology and modern farming methods, new employment opportunities are emerging in </a:t>
            </a:r>
            <a:r>
              <a:rPr lang="en-US" dirty="0" err="1"/>
              <a:t>agri</a:t>
            </a:r>
            <a:r>
              <a:rPr lang="en-US" dirty="0"/>
              <a:t>-tech, organic farming, food processing, and agricultural research. Overall, agriculture is not just a way of life—it is a backbone of the economy and a powerful tool for sustainable development.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6882" y="-101600"/>
            <a:ext cx="6295118" cy="40930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883" y="3991429"/>
            <a:ext cx="6295117" cy="29681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905829"/>
            <a:ext cx="3403600" cy="208279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600" y="4905828"/>
            <a:ext cx="2493281" cy="2071477"/>
          </a:xfrm>
          <a:prstGeom prst="rect">
            <a:avLst/>
          </a:prstGeom>
        </p:spPr>
      </p:pic>
    </p:spTree>
    <p:extLst>
      <p:ext uri="{BB962C8B-B14F-4D97-AF65-F5344CB8AC3E}">
        <p14:creationId xmlns:p14="http://schemas.microsoft.com/office/powerpoint/2010/main" val="39134824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 xmlns:a16="http://schemas.microsoft.com/office/drawing/2014/main" id="{D12DDE76-C203-4047-9998-63900085B5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38175" y="0"/>
            <a:ext cx="3248025" cy="3400426"/>
          </a:xfrm>
          <a:prstGeom prst="flowChartDocument">
            <a:avLst/>
          </a:prstGeom>
          <a:solidFill>
            <a:srgbClr val="384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858F9C0D-6E33-FDDE-2263-11696EF2DC82}"/>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Bangladesh</a:t>
            </a:r>
          </a:p>
        </p:txBody>
      </p:sp>
      <p:pic>
        <p:nvPicPr>
          <p:cNvPr id="5" name="Content Placeholder 4">
            <a:extLst>
              <a:ext uri="{FF2B5EF4-FFF2-40B4-BE49-F238E27FC236}">
                <a16:creationId xmlns="" xmlns:a16="http://schemas.microsoft.com/office/drawing/2014/main" id="{723F2374-F4D9-6E16-7686-9B87B2765B99}"/>
              </a:ext>
            </a:extLst>
          </p:cNvPr>
          <p:cNvPicPr>
            <a:picLocks noGrp="1" noChangeAspect="1"/>
          </p:cNvPicPr>
          <p:nvPr>
            <p:ph idx="1"/>
          </p:nvPr>
        </p:nvPicPr>
        <p:blipFill rotWithShape="1">
          <a:blip r:embed="rId2"/>
          <a:srcRect l="16095" t="3520" r="16184" b="5592"/>
          <a:stretch/>
        </p:blipFill>
        <p:spPr>
          <a:xfrm>
            <a:off x="3900268" y="36013"/>
            <a:ext cx="4745088" cy="3995858"/>
          </a:xfrm>
          <a:prstGeom prst="rect">
            <a:avLst/>
          </a:prstGeom>
        </p:spPr>
      </p:pic>
      <p:sp>
        <p:nvSpPr>
          <p:cNvPr id="6" name="TextBox 5">
            <a:extLst>
              <a:ext uri="{FF2B5EF4-FFF2-40B4-BE49-F238E27FC236}">
                <a16:creationId xmlns="" xmlns:a16="http://schemas.microsoft.com/office/drawing/2014/main" id="{A8C8D489-CAA8-918A-A261-532876A66466}"/>
              </a:ext>
            </a:extLst>
          </p:cNvPr>
          <p:cNvSpPr txBox="1"/>
          <p:nvPr/>
        </p:nvSpPr>
        <p:spPr>
          <a:xfrm>
            <a:off x="3977200" y="1878292"/>
            <a:ext cx="4745089" cy="3416320"/>
          </a:xfrm>
          <a:prstGeom prst="rect">
            <a:avLst/>
          </a:prstGeom>
          <a:noFill/>
        </p:spPr>
        <p:txBody>
          <a:bodyPr wrap="square">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600" b="1" dirty="0"/>
              <a:t>Source: www.thedailystar.net/news/bangladesh/news/labour-force-survey-2022-agriculture-still-main-job-generator-3283936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2" y="3586452"/>
            <a:ext cx="3942471" cy="327154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424" y="0"/>
            <a:ext cx="3560712" cy="685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8735" y="5201599"/>
            <a:ext cx="4745088" cy="1656401"/>
          </a:xfrm>
          <a:prstGeom prst="rect">
            <a:avLst/>
          </a:prstGeom>
        </p:spPr>
      </p:pic>
    </p:spTree>
    <p:extLst>
      <p:ext uri="{BB962C8B-B14F-4D97-AF65-F5344CB8AC3E}">
        <p14:creationId xmlns:p14="http://schemas.microsoft.com/office/powerpoint/2010/main" val="425268318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C0F6E70-AE18-41F5-9B2A-AB2494888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2" y="-7256"/>
            <a:ext cx="12227462"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3" y="3135086"/>
            <a:ext cx="6508831" cy="371565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63" y="7260"/>
            <a:ext cx="6508832" cy="325845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3369" y="3294748"/>
            <a:ext cx="5718631" cy="3545110"/>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3370" y="7260"/>
            <a:ext cx="5718627" cy="327297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0684" y="2151746"/>
            <a:ext cx="3048000" cy="228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099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a:extLst>
            <a:ext uri="{FF2B5EF4-FFF2-40B4-BE49-F238E27FC236}">
              <a16:creationId xmlns:a16="http://schemas.microsoft.com/office/drawing/2014/main" xmlns="" id="{6BD503E2-572B-9302-0CB2-DB70C0B6A626}"/>
            </a:ext>
          </a:extLst>
        </p:cNvPr>
        <p:cNvGrpSpPr/>
        <p:nvPr/>
      </p:nvGrpSpPr>
      <p:grpSpPr>
        <a:xfrm>
          <a:off x="0" y="0"/>
          <a:ext cx="0" cy="0"/>
          <a:chOff x="0" y="0"/>
          <a:chExt cx="0" cy="0"/>
        </a:xfrm>
      </p:grpSpPr>
      <p:pic>
        <p:nvPicPr>
          <p:cNvPr id="5124" name="Picture 4">
            <a:extLst>
              <a:ext uri="{FF2B5EF4-FFF2-40B4-BE49-F238E27FC236}">
                <a16:creationId xmlns:a16="http://schemas.microsoft.com/office/drawing/2014/main" xmlns="" id="{6DD35BF5-5C71-CA53-2383-378D05EBBD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2571"/>
            <a:ext cx="6899914" cy="685800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375770" y="2856310"/>
            <a:ext cx="5631543" cy="206827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u="sng" dirty="0"/>
              <a:t>Smart Irrigation</a:t>
            </a:r>
          </a:p>
          <a:p>
            <a:r>
              <a:rPr lang="en-US" dirty="0"/>
              <a:t>AI systems use weather data and soil moisture sensors to decide when and how much water crops need.</a:t>
            </a:r>
          </a:p>
          <a:p>
            <a:r>
              <a:rPr lang="en-US" dirty="0"/>
              <a:t>This helps save water and avoid over- or under-irrigation</a:t>
            </a:r>
            <a:r>
              <a:rPr lang="en-US" dirty="0" smtClean="0"/>
              <a:t>.</a:t>
            </a:r>
          </a:p>
        </p:txBody>
      </p:sp>
      <p:sp>
        <p:nvSpPr>
          <p:cNvPr id="26" name="Rounded Rectangle 25"/>
          <p:cNvSpPr/>
          <p:nvPr/>
        </p:nvSpPr>
        <p:spPr>
          <a:xfrm>
            <a:off x="6154150" y="5228654"/>
            <a:ext cx="5921736" cy="153216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u="sng" dirty="0"/>
              <a:t>AI-Based Crop Recommendation</a:t>
            </a:r>
          </a:p>
          <a:p>
            <a:r>
              <a:rPr lang="en-US" dirty="0"/>
              <a:t>AI systems suggest the most profitable and climate-suitable crops based on location, season, and market </a:t>
            </a:r>
            <a:r>
              <a:rPr lang="en-US" dirty="0" smtClean="0"/>
              <a:t>trends. It also supports </a:t>
            </a:r>
            <a:r>
              <a:rPr lang="en-US" dirty="0"/>
              <a:t>better planning and income for farmers.</a:t>
            </a:r>
          </a:p>
        </p:txBody>
      </p:sp>
      <p:sp>
        <p:nvSpPr>
          <p:cNvPr id="10" name="Rounded Rectangle 9"/>
          <p:cNvSpPr/>
          <p:nvPr/>
        </p:nvSpPr>
        <p:spPr>
          <a:xfrm>
            <a:off x="6919973" y="493487"/>
            <a:ext cx="5087340" cy="2058758"/>
          </a:xfrm>
          <a:prstGeom prst="round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Artificial Intelligence (AI) is transforming agriculture by making farming smarter, more efficient, and more sustainable. </a:t>
            </a:r>
            <a:r>
              <a:rPr lang="en-US" sz="2000" dirty="0" smtClean="0"/>
              <a:t>AI </a:t>
            </a:r>
            <a:r>
              <a:rPr lang="en-US" sz="2000" dirty="0"/>
              <a:t>helps farmers make better decisions, reduce costs, and increase crop yields.</a:t>
            </a:r>
          </a:p>
        </p:txBody>
      </p:sp>
    </p:spTree>
    <p:extLst>
      <p:ext uri="{BB962C8B-B14F-4D97-AF65-F5344CB8AC3E}">
        <p14:creationId xmlns:p14="http://schemas.microsoft.com/office/powerpoint/2010/main" val="2112073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2855" y="482351"/>
            <a:ext cx="5066393" cy="3970318"/>
          </a:xfrm>
          <a:prstGeom prst="rect">
            <a:avLst/>
          </a:prstGeom>
        </p:spPr>
        <p:txBody>
          <a:bodyPr wrap="square">
            <a:spAutoFit/>
          </a:bodyPr>
          <a:lstStyle/>
          <a:p>
            <a:pPr marL="285750" indent="-285750">
              <a:buFont typeface="Arial" panose="020B0604020202020204" pitchFamily="34" charset="0"/>
              <a:buChar char="•"/>
            </a:pPr>
            <a:r>
              <a:rPr lang="en-US" sz="2800" b="1" u="sng" dirty="0"/>
              <a:t>Crop Monitoring and Health Detection</a:t>
            </a:r>
          </a:p>
          <a:p>
            <a:r>
              <a:rPr lang="en-US" sz="2800" dirty="0"/>
              <a:t>AI-powered drones and satellite images help detect crop diseases, pests, and nutrient deficiencies. Machine learning models analyze plant images and give instant solutions.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0250" y="0"/>
            <a:ext cx="6381750" cy="3695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3695700"/>
            <a:ext cx="6381750" cy="3162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4" y="4643168"/>
            <a:ext cx="5828393" cy="2214831"/>
          </a:xfrm>
          <a:prstGeom prst="rect">
            <a:avLst/>
          </a:prstGeom>
        </p:spPr>
      </p:pic>
    </p:spTree>
    <p:extLst>
      <p:ext uri="{BB962C8B-B14F-4D97-AF65-F5344CB8AC3E}">
        <p14:creationId xmlns:p14="http://schemas.microsoft.com/office/powerpoint/2010/main" val="3865415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925640" y="5150593"/>
            <a:ext cx="10647661" cy="1137986"/>
          </a:xfrm>
        </p:spPr>
        <p:txBody>
          <a:bodyPr vert="horz" lIns="91440" tIns="45720" rIns="91440" bIns="45720" rtlCol="0" anchor="ctr">
            <a:noAutofit/>
          </a:bodyPr>
          <a:lstStyle/>
          <a:p>
            <a:pPr algn="ctr"/>
            <a:r>
              <a:rPr lang="en-US" sz="6600" b="1" dirty="0" smtClean="0">
                <a:solidFill>
                  <a:schemeClr val="accent2"/>
                </a:solidFill>
                <a:latin typeface="Arial" panose="020B0604020202020204" pitchFamily="34" charset="0"/>
                <a:cs typeface="Arial" panose="020B0604020202020204" pitchFamily="34" charset="0"/>
              </a:rPr>
              <a:t>Objectives</a:t>
            </a:r>
            <a:r>
              <a:rPr lang="en-US" sz="6600" b="1" dirty="0" smtClean="0">
                <a:latin typeface="Arial" panose="020B0604020202020204" pitchFamily="34" charset="0"/>
                <a:cs typeface="Arial" panose="020B0604020202020204" pitchFamily="34" charset="0"/>
              </a:rPr>
              <a:t> </a:t>
            </a:r>
            <a:br>
              <a:rPr lang="en-US" sz="6600" b="1" dirty="0" smtClean="0">
                <a:latin typeface="Arial" panose="020B0604020202020204" pitchFamily="34" charset="0"/>
                <a:cs typeface="Arial" panose="020B0604020202020204" pitchFamily="34" charset="0"/>
              </a:rPr>
            </a:br>
            <a:endParaRPr lang="en-US" sz="6600" b="1" dirty="0">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8239"/>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289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94DD9A5-9E69-D5A7-A246-D27411D83F76}"/>
            </a:ext>
          </a:extLst>
        </p:cNvPr>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99F1FFA9-D672-408C-9220-ADEEC6ABDD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AD676392-943C-7426-9F30-3ED8C6F8C9B5}"/>
              </a:ext>
            </a:extLst>
          </p:cNvPr>
          <p:cNvSpPr txBox="1"/>
          <p:nvPr/>
        </p:nvSpPr>
        <p:spPr>
          <a:xfrm>
            <a:off x="313765" y="224196"/>
            <a:ext cx="3816095" cy="932733"/>
          </a:xfrm>
          <a:prstGeom prst="rect">
            <a:avLst/>
          </a:prstGeom>
        </p:spPr>
        <p:txBody>
          <a:bodyPr vert="horz" lIns="91440" tIns="45720" rIns="91440" bIns="45720" rtlCol="0" anchor="ctr">
            <a:normAutofit/>
          </a:bodyPr>
          <a:lstStyle/>
          <a:p>
            <a:endParaRPr lang="en-US" sz="4400" b="1" dirty="0"/>
          </a:p>
        </p:txBody>
      </p:sp>
      <p:sp>
        <p:nvSpPr>
          <p:cNvPr id="15" name="TextBox 14">
            <a:extLst>
              <a:ext uri="{FF2B5EF4-FFF2-40B4-BE49-F238E27FC236}">
                <a16:creationId xmlns="" xmlns:a16="http://schemas.microsoft.com/office/drawing/2014/main" id="{912DA5C8-0142-5BFA-4D49-A438B8DB8867}"/>
              </a:ext>
            </a:extLst>
          </p:cNvPr>
          <p:cNvSpPr txBox="1"/>
          <p:nvPr/>
        </p:nvSpPr>
        <p:spPr>
          <a:xfrm>
            <a:off x="313765" y="1202510"/>
            <a:ext cx="4340532" cy="4805363"/>
          </a:xfrm>
          <a:prstGeom prst="rect">
            <a:avLst/>
          </a:prstGeom>
        </p:spPr>
        <p:txBody>
          <a:bodyPr vert="horz" lIns="91440" tIns="45720" rIns="91440" bIns="45720" rtlCol="0">
            <a:normAutofit/>
          </a:bodyPr>
          <a:lstStyle/>
          <a:p>
            <a:endParaRPr lang="en-US" sz="1600" dirty="0"/>
          </a:p>
        </p:txBody>
      </p:sp>
      <p:pic>
        <p:nvPicPr>
          <p:cNvPr id="13" name="Picture 12">
            <a:extLst>
              <a:ext uri="{FF2B5EF4-FFF2-40B4-BE49-F238E27FC236}">
                <a16:creationId xmlns="" xmlns:a16="http://schemas.microsoft.com/office/drawing/2014/main" id="{35223B88-C574-20C7-D98B-DC98CF575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0268" y="-4"/>
            <a:ext cx="6514582"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 xmlns:a16="http://schemas.microsoft.com/office/drawing/2014/main" id="{CAA795C0-5FAE-A055-C46C-93BD5F547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43" y="3728296"/>
            <a:ext cx="6650507"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8" name="Rounded Rectangle 7"/>
          <p:cNvSpPr/>
          <p:nvPr/>
        </p:nvSpPr>
        <p:spPr>
          <a:xfrm>
            <a:off x="365614" y="221411"/>
            <a:ext cx="4426857" cy="320758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b="1" u="sng" dirty="0"/>
              <a:t>Drone and Satellite-Based Field Mapping</a:t>
            </a:r>
          </a:p>
          <a:p>
            <a:r>
              <a:rPr lang="en-US" sz="2400" dirty="0"/>
              <a:t>AI processes drone or satellite images to map fields, monitor growth, and detect problem areas</a:t>
            </a:r>
            <a:r>
              <a:rPr lang="en-US" sz="2400" dirty="0" smtClean="0"/>
              <a:t>.</a:t>
            </a:r>
            <a:endParaRPr lang="en-US" sz="2400" dirty="0"/>
          </a:p>
        </p:txBody>
      </p:sp>
      <p:sp>
        <p:nvSpPr>
          <p:cNvPr id="9" name="Rounded Rectangle 8"/>
          <p:cNvSpPr/>
          <p:nvPr/>
        </p:nvSpPr>
        <p:spPr>
          <a:xfrm>
            <a:off x="7255197" y="3994513"/>
            <a:ext cx="4249653" cy="249662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b="1" u="sng" dirty="0" smtClean="0"/>
          </a:p>
          <a:p>
            <a:pPr marL="285750" indent="-285750">
              <a:buFont typeface="Arial" panose="020B0604020202020204" pitchFamily="34" charset="0"/>
              <a:buChar char="•"/>
            </a:pPr>
            <a:endParaRPr lang="en-US" b="1" u="sng" dirty="0"/>
          </a:p>
          <a:p>
            <a:pPr marL="285750" indent="-285750">
              <a:buFont typeface="Arial" panose="020B0604020202020204" pitchFamily="34" charset="0"/>
              <a:buChar char="•"/>
            </a:pPr>
            <a:endParaRPr lang="en-US" b="1" u="sng" dirty="0" smtClean="0"/>
          </a:p>
          <a:p>
            <a:pPr marL="285750" indent="-285750">
              <a:buFont typeface="Arial" panose="020B0604020202020204" pitchFamily="34" charset="0"/>
              <a:buChar char="•"/>
            </a:pPr>
            <a:r>
              <a:rPr lang="en-US" sz="2000" b="1" u="sng" dirty="0" smtClean="0"/>
              <a:t>AI </a:t>
            </a:r>
            <a:r>
              <a:rPr lang="en-US" sz="2000" b="1" u="sng" dirty="0" err="1"/>
              <a:t>Chatbots</a:t>
            </a:r>
            <a:r>
              <a:rPr lang="en-US" sz="2000" b="1" u="sng" dirty="0"/>
              <a:t> and Virtual </a:t>
            </a:r>
            <a:endParaRPr lang="en-US" sz="2000" b="1" u="sng" dirty="0" smtClean="0"/>
          </a:p>
          <a:p>
            <a:pPr algn="just"/>
            <a:r>
              <a:rPr lang="en-US" sz="2000" b="1" dirty="0" smtClean="0"/>
              <a:t>    </a:t>
            </a:r>
            <a:r>
              <a:rPr lang="en-US" sz="2000" b="1" u="sng" dirty="0" smtClean="0"/>
              <a:t>Assistants for </a:t>
            </a:r>
            <a:r>
              <a:rPr lang="en-US" sz="2000" b="1" u="sng" dirty="0"/>
              <a:t>Farmers</a:t>
            </a:r>
          </a:p>
          <a:p>
            <a:r>
              <a:rPr lang="en-US" sz="2000" dirty="0"/>
              <a:t>Farmers can use mobile-based AI </a:t>
            </a:r>
            <a:endParaRPr lang="en-US" sz="2000" dirty="0" smtClean="0"/>
          </a:p>
          <a:p>
            <a:r>
              <a:rPr lang="en-US" sz="2000" dirty="0" err="1"/>
              <a:t>chatbots</a:t>
            </a:r>
            <a:r>
              <a:rPr lang="en-US" sz="2000" dirty="0"/>
              <a:t> </a:t>
            </a:r>
            <a:r>
              <a:rPr lang="en-US" sz="2000" dirty="0" smtClean="0"/>
              <a:t>to </a:t>
            </a:r>
            <a:r>
              <a:rPr lang="en-US" sz="2000" dirty="0"/>
              <a:t>get real-time farming advice </a:t>
            </a:r>
            <a:r>
              <a:rPr lang="en-US" sz="2000" dirty="0" smtClean="0"/>
              <a:t>in </a:t>
            </a:r>
            <a:r>
              <a:rPr lang="en-US" sz="2000" dirty="0"/>
              <a:t>their local language</a:t>
            </a:r>
            <a:r>
              <a:rPr lang="en-US" sz="2000" dirty="0" smtClean="0"/>
              <a:t>.</a:t>
            </a:r>
          </a:p>
          <a:p>
            <a:endParaRPr lang="en-US" sz="2000" dirty="0"/>
          </a:p>
          <a:p>
            <a:pPr marL="285750" indent="-285750">
              <a:buFont typeface="Arial" panose="020B0604020202020204" pitchFamily="34" charset="0"/>
              <a:buChar char="•"/>
            </a:pPr>
            <a:endParaRPr lang="en-US" dirty="0"/>
          </a:p>
          <a:p>
            <a:r>
              <a:rPr lang="en-US" dirty="0" smtClean="0"/>
              <a:t>   </a:t>
            </a:r>
            <a:endParaRPr lang="en-US" dirty="0"/>
          </a:p>
        </p:txBody>
      </p:sp>
    </p:spTree>
    <p:extLst>
      <p:ext uri="{BB962C8B-B14F-4D97-AF65-F5344CB8AC3E}">
        <p14:creationId xmlns:p14="http://schemas.microsoft.com/office/powerpoint/2010/main" val="32533021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nodePh="1">
                                  <p:stCondLst>
                                    <p:cond delay="0"/>
                                  </p:stCondLst>
                                  <p:endCondLst>
                                    <p:cond evt="begin" delay="0">
                                      <p:tn val="10"/>
                                    </p:cond>
                                  </p:end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6" r="-2" b="25277"/>
          <a:stretch/>
        </p:blipFill>
        <p:spPr>
          <a:xfrm>
            <a:off x="19050" y="0"/>
            <a:ext cx="12172950" cy="6857999"/>
          </a:xfrm>
          <a:prstGeom prst="rect">
            <a:avLst/>
          </a:prstGeom>
        </p:spPr>
      </p:pic>
    </p:spTree>
    <p:extLst>
      <p:ext uri="{BB962C8B-B14F-4D97-AF65-F5344CB8AC3E}">
        <p14:creationId xmlns:p14="http://schemas.microsoft.com/office/powerpoint/2010/main" val="1948721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939288" y="4754002"/>
            <a:ext cx="10647661" cy="1137986"/>
          </a:xfrm>
        </p:spPr>
        <p:txBody>
          <a:bodyPr vert="horz" lIns="91440" tIns="45720" rIns="91440" bIns="45720" rtlCol="0" anchor="ctr">
            <a:noAutofit/>
          </a:bodyPr>
          <a:lstStyle/>
          <a:p>
            <a:pPr algn="ctr"/>
            <a:r>
              <a:rPr lang="en-US" sz="5400" b="1" dirty="0">
                <a:solidFill>
                  <a:schemeClr val="accent2"/>
                </a:solidFill>
                <a:latin typeface="Arial" panose="020B0604020202020204" pitchFamily="34" charset="0"/>
                <a:cs typeface="Arial" panose="020B0604020202020204" pitchFamily="34" charset="0"/>
              </a:rPr>
              <a:t>Role of Agriculture in GDP </a:t>
            </a:r>
            <a:r>
              <a:rPr lang="en-US" sz="5400" b="1" dirty="0" smtClean="0">
                <a:solidFill>
                  <a:schemeClr val="accent2"/>
                </a:solidFill>
                <a:latin typeface="Arial" panose="020B0604020202020204" pitchFamily="34" charset="0"/>
                <a:cs typeface="Arial" panose="020B0604020202020204" pitchFamily="34" charset="0"/>
              </a:rPr>
              <a:t>Growth of Bangladesh</a:t>
            </a:r>
            <a:endParaRPr lang="en-US" sz="5400" b="1" dirty="0">
              <a:solidFill>
                <a:schemeClr val="accent2"/>
              </a:solidFill>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69575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xmlns="" id="{8108D317-7CBD-4897-BD1F-959436D2A3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xmlns="" id="{89F7EA0C-220F-4447-3799-D735247F86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6717436" cy="6912591"/>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23860" y="-170526"/>
            <a:ext cx="5329933" cy="646331"/>
          </a:xfrm>
          <a:prstGeom prst="rect">
            <a:avLst/>
          </a:prstGeom>
          <a:noFill/>
        </p:spPr>
        <p:txBody>
          <a:bodyPr wrap="square" rtlCol="0">
            <a:spAutoFit/>
          </a:bodyPr>
          <a:lstStyle/>
          <a:p>
            <a:endParaRPr lang="en-US" dirty="0" smtClean="0"/>
          </a:p>
          <a:p>
            <a:endParaRPr lang="en-US" dirty="0">
              <a:latin typeface="Arial" panose="020B0604020202020204" pitchFamily="34" charset="0"/>
              <a:cs typeface="Arial" panose="020B0604020202020204" pitchFamily="34" charset="0"/>
            </a:endParaRPr>
          </a:p>
        </p:txBody>
      </p:sp>
      <p:sp>
        <p:nvSpPr>
          <p:cNvPr id="2" name="Rectangle 1"/>
          <p:cNvSpPr/>
          <p:nvPr/>
        </p:nvSpPr>
        <p:spPr>
          <a:xfrm>
            <a:off x="6823860" y="152639"/>
            <a:ext cx="5329933" cy="6555641"/>
          </a:xfrm>
          <a:prstGeom prst="rect">
            <a:avLst/>
          </a:prstGeom>
        </p:spPr>
        <p:txBody>
          <a:bodyPr wrap="square">
            <a:spAutoFit/>
          </a:bodyPr>
          <a:lstStyle/>
          <a:p>
            <a:r>
              <a:rPr lang="en-US" sz="2000" dirty="0">
                <a:solidFill>
                  <a:schemeClr val="accent5">
                    <a:lumMod val="75000"/>
                  </a:schemeClr>
                </a:solidFill>
                <a:latin typeface="Arial" panose="020B0604020202020204" pitchFamily="34" charset="0"/>
                <a:cs typeface="Arial" panose="020B0604020202020204" pitchFamily="34" charset="0"/>
              </a:rPr>
              <a:t>Agriculture plays a crucial role in the economy of Bangladesh by contributing a large portion to the country’s Gross Domestic Product (GDP). In Bangladesh, agriculture contributes around 13% to 15% of the GDP, making it a vital part of the national economy. This sector provides raw materials for many industries, such as food processing, textiles (like jute), and biofuels.</a:t>
            </a:r>
          </a:p>
          <a:p>
            <a:r>
              <a:rPr lang="en-US" sz="2000" dirty="0">
                <a:solidFill>
                  <a:schemeClr val="accent5">
                    <a:lumMod val="75000"/>
                  </a:schemeClr>
                </a:solidFill>
                <a:latin typeface="Arial" panose="020B0604020202020204" pitchFamily="34" charset="0"/>
                <a:cs typeface="Arial" panose="020B0604020202020204" pitchFamily="34" charset="0"/>
              </a:rPr>
              <a:t>Moreover, agriculture supports other sectors like transportation, marketing, and manufacturing by generating demand for goods and services. The export of agricultural products such as jute, tea, vegetables, and seafood brings valuable foreign currency into the country, strengthening Bangladesh’s financial position internationally.</a:t>
            </a:r>
          </a:p>
          <a:p>
            <a:r>
              <a:rPr lang="en-US" sz="2000" dirty="0">
                <a:solidFill>
                  <a:schemeClr val="accent5">
                    <a:lumMod val="75000"/>
                  </a:schemeClr>
                </a:solidFill>
                <a:latin typeface="Arial" panose="020B0604020202020204" pitchFamily="34" charset="0"/>
                <a:cs typeface="Arial" panose="020B0604020202020204" pitchFamily="34" charset="0"/>
              </a:rPr>
              <a:t>Therefore, a strong agricultural sector not only ensures food security but also drives economic growth, poverty reduction, and overall development in Bangladesh. </a:t>
            </a:r>
          </a:p>
        </p:txBody>
      </p:sp>
    </p:spTree>
    <p:extLst>
      <p:ext uri="{BB962C8B-B14F-4D97-AF65-F5344CB8AC3E}">
        <p14:creationId xmlns:p14="http://schemas.microsoft.com/office/powerpoint/2010/main" val="20828369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nodePh="1">
                                  <p:stCondLst>
                                    <p:cond delay="0"/>
                                  </p:stCondLst>
                                  <p:endCondLst>
                                    <p:cond evt="begin" delay="0">
                                      <p:tn val="5"/>
                                    </p:cond>
                                  </p:end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51">
            <a:extLst>
              <a:ext uri="{FF2B5EF4-FFF2-40B4-BE49-F238E27FC236}">
                <a16:creationId xmlns="" xmlns:a16="http://schemas.microsoft.com/office/drawing/2014/main" id="{FB33DC6A-1F1C-4A06-834E-CFF88F1C0B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 xmlns:a16="http://schemas.microsoft.com/office/drawing/2014/main" id="{0FE1D5CF-87B8-4A8A-AD3C-01D06A6076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Freeform: Shape 53">
            <a:extLst>
              <a:ext uri="{FF2B5EF4-FFF2-40B4-BE49-F238E27FC236}">
                <a16:creationId xmlns="" xmlns:a16="http://schemas.microsoft.com/office/drawing/2014/main" id="{60926200-45C2-41E9-839F-31CD5FE4CD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 xmlns:a16="http://schemas.microsoft.com/office/drawing/2014/main" id="{BF29D386-AF48-2C8B-16E3-22CBF86B0608}"/>
              </a:ext>
            </a:extLst>
          </p:cNvPr>
          <p:cNvSpPr>
            <a:spLocks noGrp="1"/>
          </p:cNvSpPr>
          <p:nvPr>
            <p:ph type="title"/>
          </p:nvPr>
        </p:nvSpPr>
        <p:spPr>
          <a:xfrm>
            <a:off x="250923" y="3428999"/>
            <a:ext cx="5701477" cy="3204134"/>
          </a:xfrm>
          <a:noFill/>
        </p:spPr>
        <p:txBody>
          <a:bodyPr vert="horz" lIns="91440" tIns="45720" rIns="91440" bIns="45720" rtlCol="0" anchor="b">
            <a:normAutofit fontScale="90000"/>
          </a:bodyPr>
          <a:lstStyle/>
          <a:p>
            <a:r>
              <a:rPr lang="en-US" sz="4000" b="1" dirty="0"/>
              <a:t>GDP Contribution of Agriculture in Bangladesh </a:t>
            </a:r>
            <a:r>
              <a:rPr lang="en-US" sz="4000" b="1" dirty="0" smtClean="0"/>
              <a:t/>
            </a:r>
            <a:br>
              <a:rPr lang="en-US" sz="4000" b="1" dirty="0" smtClean="0"/>
            </a:br>
            <a:r>
              <a:rPr lang="en-US" sz="4000" b="1" dirty="0" smtClean="0"/>
              <a:t>(</a:t>
            </a:r>
            <a:r>
              <a:rPr lang="en-US" sz="4000" b="1" dirty="0"/>
              <a:t>1960–2023): Historical </a:t>
            </a:r>
            <a:r>
              <a:rPr lang="en-US" sz="4000" b="1" dirty="0" smtClean="0"/>
              <a:t>Series</a:t>
            </a:r>
            <a:r>
              <a:rPr lang="en-US" sz="4200" b="1" dirty="0"/>
              <a:t/>
            </a:r>
            <a:br>
              <a:rPr lang="en-US" sz="4200" b="1" dirty="0"/>
            </a:br>
            <a:r>
              <a:rPr lang="en-GB" sz="2700" dirty="0" smtClean="0">
                <a:solidFill>
                  <a:schemeClr val="tx1"/>
                </a:solidFill>
              </a:rPr>
              <a:t>On </a:t>
            </a:r>
            <a:r>
              <a:rPr lang="en-GB" sz="2700" dirty="0">
                <a:solidFill>
                  <a:schemeClr val="tx1"/>
                </a:solidFill>
              </a:rPr>
              <a:t>the right side, there is a line graph showing the historical trend of agriculture's GDP contribution. The y-axis ranges from approximately 11 to 61.95, and the x-axis covers the years from 1960 to 2023. The line clearly shows a significant decline in the share of agriculture in Bangladesh's GDP over this period, with a sharp drop observed around the 1970s and a steady decline thereafter.</a:t>
            </a:r>
            <a:endParaRPr lang="en-US" sz="4000" b="1" dirty="0">
              <a:solidFill>
                <a:schemeClr val="tx1"/>
              </a:solidFill>
            </a:endParaRPr>
          </a:p>
        </p:txBody>
      </p:sp>
      <p:pic>
        <p:nvPicPr>
          <p:cNvPr id="6" name="Content Placeholder 5" descr="A graph showing a line&#10;&#10;AI-generated content may be incorrect.">
            <a:extLst>
              <a:ext uri="{FF2B5EF4-FFF2-40B4-BE49-F238E27FC236}">
                <a16:creationId xmlns="" xmlns:a16="http://schemas.microsoft.com/office/drawing/2014/main" id="{69E39E5E-1219-8126-C752-66A6A9C335B1}"/>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6372706" y="436098"/>
            <a:ext cx="5649912" cy="4825219"/>
          </a:xfrm>
          <a:prstGeom prst="rect">
            <a:avLst/>
          </a:prstGeom>
        </p:spPr>
      </p:pic>
      <p:pic>
        <p:nvPicPr>
          <p:cNvPr id="4" name="Picture 3" descr="A black background with a black square&#10;&#10;AI-generated content may be incorrect.">
            <a:extLst>
              <a:ext uri="{FF2B5EF4-FFF2-40B4-BE49-F238E27FC236}">
                <a16:creationId xmlns="" xmlns:a16="http://schemas.microsoft.com/office/drawing/2014/main" id="{0DFC4D6C-E7BC-AEAA-A404-A0E189801C81}"/>
              </a:ext>
            </a:extLst>
          </p:cNvPr>
          <p:cNvPicPr>
            <a:picLocks noChangeAspect="1"/>
          </p:cNvPicPr>
          <p:nvPr/>
        </p:nvPicPr>
        <p:blipFill>
          <a:blip r:embed="rId4">
            <a:duotone>
              <a:schemeClr val="accent4">
                <a:shade val="45000"/>
                <a:satMod val="135000"/>
              </a:schemeClr>
              <a:prstClr val="white"/>
            </a:duotone>
          </a:blip>
          <a:stretch>
            <a:fillRect/>
          </a:stretch>
        </p:blipFill>
        <p:spPr>
          <a:xfrm>
            <a:off x="6843245" y="5697415"/>
            <a:ext cx="4708833" cy="935718"/>
          </a:xfrm>
          <a:prstGeom prst="rect">
            <a:avLst/>
          </a:prstGeom>
        </p:spPr>
      </p:pic>
    </p:spTree>
    <p:extLst>
      <p:ext uri="{BB962C8B-B14F-4D97-AF65-F5344CB8AC3E}">
        <p14:creationId xmlns:p14="http://schemas.microsoft.com/office/powerpoint/2010/main" val="181030729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pic>
        <p:nvPicPr>
          <p:cNvPr id="1026" name="Picture 2" descr="BD agriculture may be jeopardised in 25-yrs – The Daily Industry">
            <a:extLst>
              <a:ext uri="{FF2B5EF4-FFF2-40B4-BE49-F238E27FC236}">
                <a16:creationId xmlns="" xmlns:a16="http://schemas.microsoft.com/office/drawing/2014/main" id="{3E82F57A-0754-C582-3BE4-103D85E3B5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558" y="822026"/>
            <a:ext cx="6352922" cy="5285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76480" y="1493874"/>
            <a:ext cx="5240218" cy="4171593"/>
          </a:xfrm>
          <a:prstGeom prst="doubleWave">
            <a:avLst/>
          </a:prstGeom>
          <a:solidFill>
            <a:schemeClr val="accent3"/>
          </a:solidFill>
        </p:spPr>
        <p:txBody>
          <a:bodyPr wrap="square" rtlCol="0">
            <a:spAutoFit/>
          </a:bodyPr>
          <a:lstStyle/>
          <a:p>
            <a:r>
              <a:rPr lang="en-GB" b="1" dirty="0" smtClean="0"/>
              <a:t>The bar chart shows the </a:t>
            </a:r>
            <a:r>
              <a:rPr lang="en-GB" b="1" dirty="0"/>
              <a:t>"Share of Agriculture in GDP from 2010 to </a:t>
            </a:r>
            <a:r>
              <a:rPr lang="en-GB" b="1" dirty="0" smtClean="0"/>
              <a:t>2020“ is mentioned here. </a:t>
            </a:r>
            <a:r>
              <a:rPr lang="en-GB" b="1" dirty="0"/>
              <a:t>The bars are arranged in descending order, indicating a continuous decrease in the agricultural share of GDP over this period .Here  are the specific percentages for each year:  2010: 17%  2011: 16.81%   2012: 16.18% 2013: 15.49%  2014: 15.35%  2015: 14.78%  2016: 14.05%  2017: 13.41%  2018: 13.07%  2019: 12.68% 2020: 12.65</a:t>
            </a:r>
            <a:r>
              <a:rPr lang="en-GB" b="1" dirty="0" smtClean="0"/>
              <a:t>%</a:t>
            </a:r>
            <a:endParaRPr lang="en-GB" b="1" dirty="0"/>
          </a:p>
          <a:p>
            <a:endParaRPr lang="en-US" dirty="0"/>
          </a:p>
        </p:txBody>
      </p:sp>
    </p:spTree>
    <p:extLst>
      <p:ext uri="{BB962C8B-B14F-4D97-AF65-F5344CB8AC3E}">
        <p14:creationId xmlns:p14="http://schemas.microsoft.com/office/powerpoint/2010/main" val="34823153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 xmlns:a16="http://schemas.microsoft.com/office/drawing/2014/main" id="{BCED4D40-4B67-4331-AC48-79B82B4A47D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Title 1">
            <a:extLst>
              <a:ext uri="{FF2B5EF4-FFF2-40B4-BE49-F238E27FC236}">
                <a16:creationId xmlns="" xmlns:a16="http://schemas.microsoft.com/office/drawing/2014/main" id="{553F5A82-6A61-C7D3-2103-2425A581417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400" b="1" i="0" dirty="0">
                <a:solidFill>
                  <a:srgbClr val="1F1F1F"/>
                </a:solidFill>
                <a:effectLst/>
                <a:latin typeface="Google Sans"/>
              </a:rPr>
              <a:t>Gross Domestic </a:t>
            </a:r>
            <a:r>
              <a:rPr lang="en-US" sz="5400" b="1" dirty="0">
                <a:solidFill>
                  <a:srgbClr val="1F1F1F"/>
                </a:solidFill>
                <a:latin typeface="Google Sans"/>
              </a:rPr>
              <a:t>P</a:t>
            </a:r>
            <a:r>
              <a:rPr lang="en-US" sz="5400" b="1" i="0" dirty="0">
                <a:solidFill>
                  <a:srgbClr val="1F1F1F"/>
                </a:solidFill>
                <a:effectLst/>
                <a:latin typeface="Google Sans"/>
              </a:rPr>
              <a:t>roduct (GDP)</a:t>
            </a:r>
            <a:endParaRPr lang="en-US" sz="5400" b="1" kern="1200" dirty="0">
              <a:solidFill>
                <a:schemeClr val="tx1"/>
              </a:solidFill>
            </a:endParaRPr>
          </a:p>
        </p:txBody>
      </p:sp>
      <p:pic>
        <p:nvPicPr>
          <p:cNvPr id="2050" name="Picture 2" descr="Bangladesh - GDP share of agriculture - Recent values chart">
            <a:extLst>
              <a:ext uri="{FF2B5EF4-FFF2-40B4-BE49-F238E27FC236}">
                <a16:creationId xmlns="" xmlns:a16="http://schemas.microsoft.com/office/drawing/2014/main" id="{00087534-87A0-D369-CDD0-35894A1E2187}"/>
              </a:ext>
            </a:extLst>
          </p:cNvPr>
          <p:cNvPicPr>
            <a:picLocks noGrp="1" noChangeAspect="1" noChangeArrowheads="1"/>
          </p:cNvPicPr>
          <p:nvPr>
            <p:ph idx="1"/>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bwMode="auto">
          <a:xfrm>
            <a:off x="253219" y="2284448"/>
            <a:ext cx="5801218" cy="4341879"/>
          </a:xfrm>
          <a:prstGeom prst="rect">
            <a:avLst/>
          </a:prstGeom>
          <a:noFill/>
          <a:extLst>
            <a:ext uri="{909E8E84-426E-40DD-AFC4-6F175D3DCCD1}">
              <a14:hiddenFill xmlns:a14="http://schemas.microsoft.com/office/drawing/2010/main">
                <a:solidFill>
                  <a:srgbClr val="FFFFFF"/>
                </a:solidFill>
              </a14:hiddenFill>
            </a:ext>
          </a:extLst>
        </p:spPr>
      </p:pic>
      <p:sp>
        <p:nvSpPr>
          <p:cNvPr id="2067" name="sketch line">
            <a:extLst>
              <a:ext uri="{FF2B5EF4-FFF2-40B4-BE49-F238E27FC236}">
                <a16:creationId xmlns="" xmlns:a16="http://schemas.microsoft.com/office/drawing/2014/main" id="{670CEDEF-4F34-412E-84EE-329C1E936AF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FE9A5195-7374-EF67-124C-D37300EA8873}"/>
              </a:ext>
            </a:extLst>
          </p:cNvPr>
          <p:cNvSpPr txBox="1"/>
          <p:nvPr/>
        </p:nvSpPr>
        <p:spPr>
          <a:xfrm>
            <a:off x="2677886" y="1761380"/>
            <a:ext cx="8980714" cy="369332"/>
          </a:xfrm>
          <a:prstGeom prst="rect">
            <a:avLst/>
          </a:prstGeom>
          <a:noFill/>
        </p:spPr>
        <p:txBody>
          <a:bodyPr wrap="square">
            <a:spAutoFit/>
          </a:bodyPr>
          <a:lstStyle/>
          <a:p>
            <a:r>
              <a:rPr lang="en-US" dirty="0"/>
              <a:t>Source: www.theglobaleconomy.com/Bangladesh/share_of_agriculture/</a:t>
            </a:r>
          </a:p>
        </p:txBody>
      </p:sp>
      <p:sp>
        <p:nvSpPr>
          <p:cNvPr id="2" name="TextBox 1"/>
          <p:cNvSpPr txBox="1"/>
          <p:nvPr/>
        </p:nvSpPr>
        <p:spPr>
          <a:xfrm>
            <a:off x="6274320" y="2225122"/>
            <a:ext cx="5697795" cy="4401205"/>
          </a:xfrm>
          <a:prstGeom prst="rect">
            <a:avLst/>
          </a:prstGeom>
          <a:solidFill>
            <a:schemeClr val="tx2">
              <a:lumMod val="20000"/>
              <a:lumOff val="80000"/>
            </a:schemeClr>
          </a:solidFill>
        </p:spPr>
        <p:txBody>
          <a:bodyPr wrap="square" rtlCol="0">
            <a:spAutoFit/>
          </a:bodyPr>
          <a:lstStyle/>
          <a:p>
            <a:r>
              <a:rPr lang="en-US" sz="2000" dirty="0">
                <a:latin typeface="Bahnschrift SemiBold Condensed" panose="020B0502040204020203" pitchFamily="34" charset="0"/>
              </a:rPr>
              <a:t>The graph shows the percentage share of agriculture in Bangladesh’s GDP from 2016 to 2023. In 2016, agriculture contributed 13.46% to the GDP, which was the highest in the given period. This percentage gradually declined over the years. In 2017, it dropped to 12.96%, and continued to fall to 12.48% in 2018, 11.98% in 2019, and then slightly rose to 12.00% in 2020. The slight increase in 2020 might be due to economic shifts during the COVID-19 pandemic. After that, the share declined again to 11.63% in 2021, 11.22% in 2022, and finally reached 11.00% in 2023, the lowest in the graph.</a:t>
            </a:r>
          </a:p>
          <a:p>
            <a:endParaRPr lang="en-US" sz="2000" dirty="0">
              <a:latin typeface="Bahnschrift SemiBold Condensed" panose="020B0502040204020203" pitchFamily="34" charset="0"/>
            </a:endParaRPr>
          </a:p>
          <a:p>
            <a:endParaRPr lang="en-US" sz="2000" dirty="0">
              <a:latin typeface="Bahnschrift SemiBold Condensed" panose="020B0502040204020203" pitchFamily="34" charset="0"/>
            </a:endParaRPr>
          </a:p>
          <a:p>
            <a:r>
              <a:rPr lang="en-US" sz="2000" dirty="0">
                <a:latin typeface="Bahnschrift SemiBold Condensed" panose="020B0502040204020203" pitchFamily="34" charset="0"/>
              </a:rPr>
              <a:t>This trend indicates a steady decline in agriculture’s share of the national GDP.</a:t>
            </a:r>
          </a:p>
        </p:txBody>
      </p:sp>
    </p:spTree>
    <p:extLst>
      <p:ext uri="{BB962C8B-B14F-4D97-AF65-F5344CB8AC3E}">
        <p14:creationId xmlns:p14="http://schemas.microsoft.com/office/powerpoint/2010/main" val="86185478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xmlns="" id="{CF9A2BAF-0F59-46A1-ADAE-18D8745493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sz="2400"/>
          </a:p>
        </p:txBody>
      </p:sp>
      <p:pic>
        <p:nvPicPr>
          <p:cNvPr id="1026" name="Picture 2" descr="History">
            <a:extLst>
              <a:ext uri="{FF2B5EF4-FFF2-40B4-BE49-F238E27FC236}">
                <a16:creationId xmlns:a16="http://schemas.microsoft.com/office/drawing/2014/main" xmlns="" id="{51FE06E7-08F3-01F5-CBC2-B39188424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11" r="-2" b="-2"/>
          <a:stretch/>
        </p:blipFill>
        <p:spPr bwMode="auto">
          <a:xfrm>
            <a:off x="27" y="13"/>
            <a:ext cx="12191973" cy="685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19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2C9F0CC-9F30-4B99-AC35-5A6C416A05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sz="2400"/>
          </a:p>
        </p:txBody>
      </p:sp>
      <p:sp useBgFill="1">
        <p:nvSpPr>
          <p:cNvPr id="11" name="Rectangle 10">
            <a:extLst>
              <a:ext uri="{FF2B5EF4-FFF2-40B4-BE49-F238E27FC236}">
                <a16:creationId xmlns:a16="http://schemas.microsoft.com/office/drawing/2014/main" xmlns="" id="{7455F7F3-3A58-4BBB-95C7-CF706F9FFA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xmlns="" id="{3AE3D314-6F93-4D91-8C0F-E92657F465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4697" y="237744"/>
            <a:ext cx="4419599" cy="6382512"/>
          </a:xfrm>
          <a:prstGeom prst="rect">
            <a:avLst/>
          </a:prstGeom>
          <a:solidFill>
            <a:schemeClr val="bg2"/>
          </a:solidFill>
          <a:ln w="6350" cap="flat" cmpd="sng" algn="ctr">
            <a:noFill/>
            <a:prstDash val="solid"/>
          </a:ln>
          <a:effectLst>
            <a:softEdge rad="0"/>
          </a:effectLst>
        </p:spPr>
        <p:txBody>
          <a:bodyPr/>
          <a:lstStyle/>
          <a:p>
            <a:endParaRPr lang="en-US" sz="2400"/>
          </a:p>
        </p:txBody>
      </p:sp>
      <p:graphicFrame>
        <p:nvGraphicFramePr>
          <p:cNvPr id="5" name="Text Placeholder 1">
            <a:extLst>
              <a:ext uri="{FF2B5EF4-FFF2-40B4-BE49-F238E27FC236}">
                <a16:creationId xmlns:a16="http://schemas.microsoft.com/office/drawing/2014/main" xmlns="" id="{9E97A6EF-34E2-F2EC-AABA-45F415B5B976}"/>
              </a:ext>
            </a:extLst>
          </p:cNvPr>
          <p:cNvGraphicFramePr/>
          <p:nvPr>
            <p:extLst>
              <p:ext uri="{D42A27DB-BD31-4B8C-83A1-F6EECF244321}">
                <p14:modId xmlns:p14="http://schemas.microsoft.com/office/powerpoint/2010/main" val="906324428"/>
              </p:ext>
            </p:extLst>
          </p:nvPr>
        </p:nvGraphicFramePr>
        <p:xfrm>
          <a:off x="4993007" y="237744"/>
          <a:ext cx="6779484" cy="6382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696" y="237744"/>
            <a:ext cx="4419600" cy="6382511"/>
          </a:xfrm>
          <a:prstGeom prst="rect">
            <a:avLst/>
          </a:prstGeom>
        </p:spPr>
      </p:pic>
      <p:sp>
        <p:nvSpPr>
          <p:cNvPr id="12" name="Title 1">
            <a:extLst>
              <a:ext uri="{FF2B5EF4-FFF2-40B4-BE49-F238E27FC236}">
                <a16:creationId xmlns="" xmlns:a16="http://schemas.microsoft.com/office/drawing/2014/main" id="{5050D4A6-816A-34C7-8EF3-E5D261F6BF3A}"/>
              </a:ext>
            </a:extLst>
          </p:cNvPr>
          <p:cNvSpPr txBox="1">
            <a:spLocks/>
          </p:cNvSpPr>
          <p:nvPr/>
        </p:nvSpPr>
        <p:spPr>
          <a:xfrm>
            <a:off x="700363" y="1624535"/>
            <a:ext cx="3488266" cy="3034550"/>
          </a:xfrm>
          <a:prstGeom prst="snip2Same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spcFirstLastPara="1" vert="horz" wrap="square" lIns="91425" tIns="91425" rIns="91425" bIns="91425" rtlCol="0" anchor="t" anchorCtr="0">
            <a:normAutofit fontScale="85000" lnSpcReduction="10000"/>
          </a:bodyPr>
          <a:lstStyle>
            <a:lvl1pPr lvl="0" algn="ctr" defTabSz="457200" rtl="0" eaLnBrk="1" latinLnBrk="0" hangingPunct="1">
              <a:spcBef>
                <a:spcPts val="0"/>
              </a:spcBef>
              <a:spcAft>
                <a:spcPts val="0"/>
              </a:spcAft>
              <a:buSzPts val="3000"/>
              <a:buNone/>
              <a:defRPr sz="3600" kern="1200">
                <a:solidFill>
                  <a:schemeClr val="dk2"/>
                </a:solidFill>
                <a:latin typeface="+mj-lt"/>
                <a:ea typeface="+mj-ea"/>
                <a:cs typeface="+mj-cs"/>
              </a:defRPr>
            </a:lvl1pPr>
            <a:lvl2pPr lvl="1" rtl="0" eaLnBrk="1" hangingPunct="1">
              <a:spcBef>
                <a:spcPts val="0"/>
              </a:spcBef>
              <a:spcAft>
                <a:spcPts val="0"/>
              </a:spcAft>
              <a:buSzPts val="3000"/>
              <a:buNone/>
              <a:defRPr>
                <a:solidFill>
                  <a:schemeClr val="tx2"/>
                </a:solidFill>
              </a:defRPr>
            </a:lvl2pPr>
            <a:lvl3pPr lvl="2" rtl="0" eaLnBrk="1" hangingPunct="1">
              <a:spcBef>
                <a:spcPts val="0"/>
              </a:spcBef>
              <a:spcAft>
                <a:spcPts val="0"/>
              </a:spcAft>
              <a:buSzPts val="3000"/>
              <a:buNone/>
              <a:defRPr>
                <a:solidFill>
                  <a:schemeClr val="tx2"/>
                </a:solidFill>
              </a:defRPr>
            </a:lvl3pPr>
            <a:lvl4pPr lvl="3" rtl="0" eaLnBrk="1" hangingPunct="1">
              <a:spcBef>
                <a:spcPts val="0"/>
              </a:spcBef>
              <a:spcAft>
                <a:spcPts val="0"/>
              </a:spcAft>
              <a:buSzPts val="3000"/>
              <a:buNone/>
              <a:defRPr>
                <a:solidFill>
                  <a:schemeClr val="tx2"/>
                </a:solidFill>
              </a:defRPr>
            </a:lvl4pPr>
            <a:lvl5pPr lvl="4" rtl="0" eaLnBrk="1" hangingPunct="1">
              <a:spcBef>
                <a:spcPts val="0"/>
              </a:spcBef>
              <a:spcAft>
                <a:spcPts val="0"/>
              </a:spcAft>
              <a:buSzPts val="3000"/>
              <a:buNone/>
              <a:defRPr>
                <a:solidFill>
                  <a:schemeClr val="tx2"/>
                </a:solidFill>
              </a:defRPr>
            </a:lvl5pPr>
            <a:lvl6pPr lvl="5" rtl="0" eaLnBrk="1" hangingPunct="1">
              <a:spcBef>
                <a:spcPts val="0"/>
              </a:spcBef>
              <a:spcAft>
                <a:spcPts val="0"/>
              </a:spcAft>
              <a:buSzPts val="3000"/>
              <a:buNone/>
              <a:defRPr>
                <a:solidFill>
                  <a:schemeClr val="tx2"/>
                </a:solidFill>
              </a:defRPr>
            </a:lvl6pPr>
            <a:lvl7pPr lvl="6" rtl="0" eaLnBrk="1" hangingPunct="1">
              <a:spcBef>
                <a:spcPts val="0"/>
              </a:spcBef>
              <a:spcAft>
                <a:spcPts val="0"/>
              </a:spcAft>
              <a:buSzPts val="3000"/>
              <a:buNone/>
              <a:defRPr>
                <a:solidFill>
                  <a:schemeClr val="tx2"/>
                </a:solidFill>
              </a:defRPr>
            </a:lvl7pPr>
            <a:lvl8pPr lvl="7" rtl="0" eaLnBrk="1" hangingPunct="1">
              <a:spcBef>
                <a:spcPts val="0"/>
              </a:spcBef>
              <a:spcAft>
                <a:spcPts val="0"/>
              </a:spcAft>
              <a:buSzPts val="3000"/>
              <a:buNone/>
              <a:defRPr>
                <a:solidFill>
                  <a:schemeClr val="tx2"/>
                </a:solidFill>
              </a:defRPr>
            </a:lvl8pPr>
            <a:lvl9pPr lvl="8" rtl="0" eaLnBrk="1" hangingPunct="1">
              <a:spcBef>
                <a:spcPts val="0"/>
              </a:spcBef>
              <a:spcAft>
                <a:spcPts val="0"/>
              </a:spcAft>
              <a:buSzPts val="3000"/>
              <a:buNone/>
              <a:defRPr>
                <a:solidFill>
                  <a:schemeClr val="tx2"/>
                </a:solidFill>
              </a:defRPr>
            </a:lvl9pPr>
          </a:lstStyle>
          <a:p>
            <a:r>
              <a:rPr lang="en-US" sz="4000" b="1" dirty="0" smtClean="0"/>
              <a:t>Historical Background of Agriculture in Bangladesh</a:t>
            </a:r>
          </a:p>
          <a:p>
            <a:endParaRPr lang="en-US" sz="2400" b="1" dirty="0"/>
          </a:p>
        </p:txBody>
      </p:sp>
    </p:spTree>
    <p:extLst>
      <p:ext uri="{BB962C8B-B14F-4D97-AF65-F5344CB8AC3E}">
        <p14:creationId xmlns:p14="http://schemas.microsoft.com/office/powerpoint/2010/main" val="194568373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8541"/>
          <a:stretch/>
        </p:blipFill>
        <p:spPr>
          <a:xfrm>
            <a:off x="6141492" y="0"/>
            <a:ext cx="6106779" cy="29481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62708"/>
            <a:ext cx="6141493" cy="6295292"/>
          </a:xfrm>
          <a:prstGeom prst="rect">
            <a:avLst/>
          </a:prstGeom>
        </p:spPr>
      </p:pic>
      <p:sp>
        <p:nvSpPr>
          <p:cNvPr id="6" name="Content Placeholder 2">
            <a:extLst>
              <a:ext uri="{FF2B5EF4-FFF2-40B4-BE49-F238E27FC236}">
                <a16:creationId xmlns="" xmlns:a16="http://schemas.microsoft.com/office/drawing/2014/main" id="{EECF7947-67C0-B59C-C5B8-5E128DFE2278}"/>
              </a:ext>
            </a:extLst>
          </p:cNvPr>
          <p:cNvSpPr>
            <a:spLocks noGrp="1"/>
          </p:cNvSpPr>
          <p:nvPr>
            <p:ph idx="1"/>
          </p:nvPr>
        </p:nvSpPr>
        <p:spPr>
          <a:xfrm>
            <a:off x="6279378" y="2948187"/>
            <a:ext cx="5774736" cy="4696506"/>
          </a:xfrm>
        </p:spPr>
        <p:txBody>
          <a:bodyPr>
            <a:normAutofit/>
          </a:bodyPr>
          <a:lstStyle/>
          <a:p>
            <a:pPr>
              <a:buFont typeface="Arial" panose="020B0604020202020204" pitchFamily="34" charset="0"/>
              <a:buChar char="•"/>
            </a:pPr>
            <a:r>
              <a:rPr lang="en-US" b="1" dirty="0" smtClean="0"/>
              <a:t>Under </a:t>
            </a:r>
            <a:r>
              <a:rPr lang="en-US" b="1" dirty="0"/>
              <a:t>British rule, agriculture in Bengal was transformed due to land revenue policies and the shift toward cash crops like indigo, jute, and tea.</a:t>
            </a:r>
          </a:p>
          <a:p>
            <a:pPr>
              <a:buFont typeface="Arial" panose="020B0604020202020204" pitchFamily="34" charset="0"/>
              <a:buChar char="•"/>
            </a:pPr>
            <a:r>
              <a:rPr lang="en-US" b="1" dirty="0"/>
              <a:t>The Permanent Settlement Act of 1793 introduced the Zamindari system, which led to land exploitation, high taxation, and peasant distress.</a:t>
            </a:r>
          </a:p>
          <a:p>
            <a:pPr>
              <a:buFont typeface="Arial" panose="020B0604020202020204" pitchFamily="34" charset="0"/>
              <a:buChar char="•"/>
            </a:pPr>
            <a:r>
              <a:rPr lang="en-US" b="1" dirty="0"/>
              <a:t>While cash crops benefited British industries, food production suffered, leading to food shortages and devastating famines, such as the Bengal Famine of 1943, which caused millions of deaths.</a:t>
            </a:r>
          </a:p>
          <a:p>
            <a:endParaRPr lang="en-US" dirty="0"/>
          </a:p>
        </p:txBody>
      </p:sp>
      <p:sp>
        <p:nvSpPr>
          <p:cNvPr id="3" name="Rectangle 2"/>
          <p:cNvSpPr/>
          <p:nvPr/>
        </p:nvSpPr>
        <p:spPr>
          <a:xfrm>
            <a:off x="-1" y="7590"/>
            <a:ext cx="6141493" cy="584775"/>
          </a:xfrm>
          <a:prstGeom prst="rect">
            <a:avLst/>
          </a:prstGeom>
          <a:solidFill>
            <a:schemeClr val="accent2"/>
          </a:solidFill>
        </p:spPr>
        <p:txBody>
          <a:bodyPr wrap="square">
            <a:spAutoFit/>
          </a:bodyPr>
          <a:lstStyle/>
          <a:p>
            <a:pPr algn="ctr"/>
            <a:r>
              <a:rPr lang="en-US" sz="3200" b="1" dirty="0"/>
              <a:t>Colonial Period (</a:t>
            </a:r>
            <a:r>
              <a:rPr lang="en-US" sz="3200" b="1" dirty="0" smtClean="0"/>
              <a:t>1757–1947)</a:t>
            </a:r>
            <a:endParaRPr lang="en-US" b="1" dirty="0">
              <a:solidFill>
                <a:srgbClr val="00B050"/>
              </a:solidFill>
            </a:endParaRPr>
          </a:p>
        </p:txBody>
      </p:sp>
    </p:spTree>
    <p:extLst>
      <p:ext uri="{BB962C8B-B14F-4D97-AF65-F5344CB8AC3E}">
        <p14:creationId xmlns:p14="http://schemas.microsoft.com/office/powerpoint/2010/main" val="2486158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wheel(1)">
                                      <p:cBhvr>
                                        <p:cTn id="25" dur="2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wheel(1)">
                                      <p:cBhvr>
                                        <p:cTn id="30" dur="20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wheel(1)">
                                      <p:cBhvr>
                                        <p:cTn id="35" dur="20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8259"/>
            <a:ext cx="12192000" cy="7106259"/>
          </a:xfrm>
          <a:prstGeom prst="rect">
            <a:avLst/>
          </a:prstGeom>
        </p:spPr>
      </p:pic>
      <p:sp>
        <p:nvSpPr>
          <p:cNvPr id="5" name="TextBox 4"/>
          <p:cNvSpPr txBox="1"/>
          <p:nvPr/>
        </p:nvSpPr>
        <p:spPr>
          <a:xfrm>
            <a:off x="436314" y="61792"/>
            <a:ext cx="4831307" cy="461665"/>
          </a:xfrm>
          <a:prstGeom prst="rect">
            <a:avLst/>
          </a:prstGeom>
          <a:solidFill>
            <a:schemeClr val="accent5">
              <a:lumMod val="75000"/>
            </a:schemeClr>
          </a:solidFill>
        </p:spPr>
        <p:txBody>
          <a:bodyPr wrap="square" rtlCol="0">
            <a:spAutoFit/>
          </a:bodyPr>
          <a:lstStyle/>
          <a:p>
            <a:r>
              <a:rPr lang="en-US" sz="2400" b="1" dirty="0">
                <a:solidFill>
                  <a:schemeClr val="bg1"/>
                </a:solidFill>
              </a:rPr>
              <a:t>Objectives of the </a:t>
            </a:r>
            <a:r>
              <a:rPr lang="en-US" sz="2400" b="1" dirty="0" smtClean="0">
                <a:solidFill>
                  <a:schemeClr val="bg1"/>
                </a:solidFill>
              </a:rPr>
              <a:t>content</a:t>
            </a:r>
            <a:endParaRPr lang="en-US" dirty="0">
              <a:solidFill>
                <a:schemeClr val="bg1"/>
              </a:solidFill>
            </a:endParaRPr>
          </a:p>
        </p:txBody>
      </p:sp>
      <p:sp>
        <p:nvSpPr>
          <p:cNvPr id="6" name="Rectangle 5"/>
          <p:cNvSpPr/>
          <p:nvPr/>
        </p:nvSpPr>
        <p:spPr>
          <a:xfrm>
            <a:off x="179695" y="739843"/>
            <a:ext cx="11832609" cy="5816977"/>
          </a:xfrm>
          <a:prstGeom prst="rect">
            <a:avLst/>
          </a:prstGeom>
          <a:solidFill>
            <a:schemeClr val="tx2"/>
          </a:solidFill>
        </p:spPr>
        <p:txBody>
          <a:bodyPr wrap="square">
            <a:spAutoFit/>
          </a:bodyPr>
          <a:lstStyle/>
          <a:p>
            <a:pPr marL="514350" indent="-514350">
              <a:buAutoNum type="arabicPeriod"/>
            </a:pPr>
            <a:r>
              <a:rPr lang="en-US" sz="3200" b="1" dirty="0" smtClean="0">
                <a:solidFill>
                  <a:schemeClr val="bg1"/>
                </a:solidFill>
              </a:rPr>
              <a:t>To </a:t>
            </a:r>
            <a:r>
              <a:rPr lang="en-US" sz="3200" b="1" dirty="0">
                <a:solidFill>
                  <a:schemeClr val="bg1"/>
                </a:solidFill>
              </a:rPr>
              <a:t>introduce and to Understand the Historical Background of Agriculture in </a:t>
            </a:r>
            <a:r>
              <a:rPr lang="en-US" sz="3200" b="1" dirty="0" smtClean="0">
                <a:solidFill>
                  <a:schemeClr val="bg1"/>
                </a:solidFill>
              </a:rPr>
              <a:t>Bangladesh</a:t>
            </a:r>
          </a:p>
          <a:p>
            <a:endParaRPr lang="en-US" sz="3200" b="1" dirty="0">
              <a:solidFill>
                <a:schemeClr val="bg1"/>
              </a:solidFill>
            </a:endParaRPr>
          </a:p>
          <a:p>
            <a:pPr marL="342900" indent="-342900">
              <a:buFont typeface="Arial" panose="020B0604020202020204" pitchFamily="34" charset="0"/>
              <a:buChar char="•"/>
            </a:pPr>
            <a:r>
              <a:rPr lang="en-US" sz="2400" b="1" dirty="0">
                <a:solidFill>
                  <a:schemeClr val="bg1"/>
                </a:solidFill>
              </a:rPr>
              <a:t>Ancient and Medieval Periods (Before 1757</a:t>
            </a:r>
            <a:r>
              <a:rPr lang="en-US" sz="2400" b="1" dirty="0" smtClean="0">
                <a:solidFill>
                  <a:schemeClr val="bg1"/>
                </a:solidFill>
              </a:rPr>
              <a:t>)</a:t>
            </a:r>
          </a:p>
          <a:p>
            <a:r>
              <a:rPr lang="en-US" sz="2000" dirty="0">
                <a:solidFill>
                  <a:srgbClr val="FFC000"/>
                </a:solidFill>
              </a:rPr>
              <a:t>Agriculture was mostly subsistence-based, relying on seasonal flooding and fertile soil. Rice, jute, and sugarcane were common, with farming supported by traditional irrigation systems.</a:t>
            </a:r>
          </a:p>
          <a:p>
            <a:pPr marL="342900" indent="-342900">
              <a:buFont typeface="Arial" panose="020B0604020202020204" pitchFamily="34" charset="0"/>
              <a:buChar char="•"/>
            </a:pPr>
            <a:r>
              <a:rPr lang="en-US" sz="2400" b="1" dirty="0" smtClean="0">
                <a:solidFill>
                  <a:schemeClr val="bg1"/>
                </a:solidFill>
              </a:rPr>
              <a:t>Colonial </a:t>
            </a:r>
            <a:r>
              <a:rPr lang="en-US" sz="2400" b="1" dirty="0">
                <a:solidFill>
                  <a:schemeClr val="bg1"/>
                </a:solidFill>
              </a:rPr>
              <a:t>Period (1757–1947</a:t>
            </a:r>
            <a:r>
              <a:rPr lang="en-US" sz="2400" b="1" dirty="0" smtClean="0">
                <a:solidFill>
                  <a:schemeClr val="bg1"/>
                </a:solidFill>
              </a:rPr>
              <a:t>)</a:t>
            </a:r>
          </a:p>
          <a:p>
            <a:r>
              <a:rPr lang="en-US" sz="2000" dirty="0">
                <a:solidFill>
                  <a:srgbClr val="FFC000"/>
                </a:solidFill>
              </a:rPr>
              <a:t>The British introduced the Permanent Settlement, prioritizing cash crops like jute and indigo. This led to exploitation of farmers, food shortages, and a decline in food grain production</a:t>
            </a:r>
            <a:r>
              <a:rPr lang="en-US" sz="2000" dirty="0" smtClean="0">
                <a:solidFill>
                  <a:srgbClr val="FFC000"/>
                </a:solidFill>
              </a:rPr>
              <a:t>. </a:t>
            </a:r>
          </a:p>
          <a:p>
            <a:pPr marL="342900" indent="-342900">
              <a:buFont typeface="Arial" panose="020B0604020202020204" pitchFamily="34" charset="0"/>
              <a:buChar char="•"/>
            </a:pPr>
            <a:r>
              <a:rPr lang="en-US" sz="2400" b="1" dirty="0" smtClean="0">
                <a:solidFill>
                  <a:schemeClr val="bg1"/>
                </a:solidFill>
              </a:rPr>
              <a:t>Post-Colonial </a:t>
            </a:r>
            <a:r>
              <a:rPr lang="en-US" sz="2400" b="1" dirty="0">
                <a:solidFill>
                  <a:schemeClr val="bg1"/>
                </a:solidFill>
              </a:rPr>
              <a:t>and East Pakistan Era (1947–1971</a:t>
            </a:r>
            <a:r>
              <a:rPr lang="en-US" sz="2400" b="1" dirty="0" smtClean="0">
                <a:solidFill>
                  <a:schemeClr val="bg1"/>
                </a:solidFill>
              </a:rPr>
              <a:t>)</a:t>
            </a:r>
          </a:p>
          <a:p>
            <a:r>
              <a:rPr lang="en-US" sz="2000" dirty="0">
                <a:solidFill>
                  <a:srgbClr val="FFC000"/>
                </a:solidFill>
              </a:rPr>
              <a:t>Agriculture struggled with market disruption and poor policy support. Some modernization began through irrigation projects and research, but rural poverty and natural disasters remained major challenges.</a:t>
            </a:r>
            <a:endParaRPr lang="en-US" sz="2000" b="1" dirty="0">
              <a:solidFill>
                <a:srgbClr val="FFC000"/>
              </a:solidFill>
            </a:endParaRPr>
          </a:p>
          <a:p>
            <a:pPr marL="342900" indent="-342900">
              <a:buFont typeface="Arial" panose="020B0604020202020204" pitchFamily="34" charset="0"/>
              <a:buChar char="•"/>
            </a:pPr>
            <a:r>
              <a:rPr lang="en-US" sz="2400" b="1" dirty="0">
                <a:solidFill>
                  <a:schemeClr val="bg1"/>
                </a:solidFill>
              </a:rPr>
              <a:t>Post-Independence Era (1971–Present</a:t>
            </a:r>
            <a:r>
              <a:rPr lang="en-US" sz="2400" b="1" dirty="0" smtClean="0">
                <a:solidFill>
                  <a:schemeClr val="bg1"/>
                </a:solidFill>
              </a:rPr>
              <a:t>)</a:t>
            </a:r>
          </a:p>
          <a:p>
            <a:r>
              <a:rPr lang="en-US" sz="2000" dirty="0">
                <a:solidFill>
                  <a:srgbClr val="FFC000"/>
                </a:solidFill>
              </a:rPr>
              <a:t>Focus shifted to food security, irrigation, and high-yield crops. Modern farming techniques, NGO involvement, and climate-smart practices have boosted productivity and diversification.</a:t>
            </a:r>
            <a:endParaRPr lang="en-US" sz="2000" b="1" dirty="0">
              <a:solidFill>
                <a:srgbClr val="FFC000"/>
              </a:solidFill>
            </a:endParaRPr>
          </a:p>
        </p:txBody>
      </p:sp>
    </p:spTree>
    <p:extLst>
      <p:ext uri="{BB962C8B-B14F-4D97-AF65-F5344CB8AC3E}">
        <p14:creationId xmlns:p14="http://schemas.microsoft.com/office/powerpoint/2010/main" val="1134484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anim calcmode="lin" valueType="num">
                                      <p:cBhvr>
                                        <p:cTn id="26" dur="2000" fill="hold"/>
                                        <p:tgtEl>
                                          <p:spTgt spid="6"/>
                                        </p:tgtEl>
                                        <p:attrNameLst>
                                          <p:attrName>ppt_w</p:attrName>
                                        </p:attrNameLst>
                                      </p:cBhvr>
                                      <p:tavLst>
                                        <p:tav tm="0" fmla="#ppt_w*sin(2.5*pi*$)">
                                          <p:val>
                                            <p:fltVal val="0"/>
                                          </p:val>
                                        </p:tav>
                                        <p:tav tm="100000">
                                          <p:val>
                                            <p:fltVal val="1"/>
                                          </p:val>
                                        </p:tav>
                                      </p:tavLst>
                                    </p:anim>
                                    <p:anim calcmode="lin" valueType="num">
                                      <p:cBhvr>
                                        <p:cTn id="27"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xmlns="" id="{04C21BAE-6866-4C7A-A7EC-C1B2E572D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xmlns="" id="{A8BD397E-BEB8-D745-55CD-B2FABEAB736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
            <a:ext cx="12192000" cy="6857999"/>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xmlns="" id="{7E7D0C94-08B4-48AE-8813-CC4D60294F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425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1" name="Rectangle 6">
            <a:extLst>
              <a:ext uri="{FF2B5EF4-FFF2-40B4-BE49-F238E27FC236}">
                <a16:creationId xmlns:a16="http://schemas.microsoft.com/office/drawing/2014/main" xmlns="" id="{F0C518C2-0AA4-470C-87B9-9CBF428FBA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26434"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nip Diagonal Corner Rectangle 1"/>
          <p:cNvSpPr/>
          <p:nvPr/>
        </p:nvSpPr>
        <p:spPr>
          <a:xfrm>
            <a:off x="887330" y="2691518"/>
            <a:ext cx="4419600" cy="1894549"/>
          </a:xfrm>
          <a:prstGeom prst="snip2Diag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Post-Colonial and East Pakistan Era (1947–1971</a:t>
            </a:r>
            <a:r>
              <a:rPr lang="en-US" sz="2800" b="1" dirty="0">
                <a:solidFill>
                  <a:srgbClr val="FFFF00"/>
                </a:solidFill>
              </a:rPr>
              <a:t>)</a:t>
            </a:r>
          </a:p>
        </p:txBody>
      </p:sp>
      <p:sp>
        <p:nvSpPr>
          <p:cNvPr id="3" name="Rectangle 2"/>
          <p:cNvSpPr/>
          <p:nvPr/>
        </p:nvSpPr>
        <p:spPr>
          <a:xfrm>
            <a:off x="6194259" y="878802"/>
            <a:ext cx="5442857" cy="4539704"/>
          </a:xfrm>
          <a:prstGeom prst="rect">
            <a:avLst/>
          </a:prstGeom>
        </p:spPr>
        <p:txBody>
          <a:bodyPr wrap="square">
            <a:spAutoFit/>
          </a:bodyPr>
          <a:lstStyle/>
          <a:p>
            <a:r>
              <a:rPr lang="en-US" sz="1700" b="1" dirty="0" smtClean="0"/>
              <a:t>Post-Partition </a:t>
            </a:r>
            <a:r>
              <a:rPr lang="en-US" sz="1700" b="1" dirty="0"/>
              <a:t>Period (1947)</a:t>
            </a:r>
          </a:p>
          <a:p>
            <a:r>
              <a:rPr lang="en-US" sz="1700" dirty="0"/>
              <a:t>After the partition of India in 1947, Bangladesh became </a:t>
            </a:r>
            <a:r>
              <a:rPr lang="en-US" sz="1700" b="1" dirty="0"/>
              <a:t>East Pakistan</a:t>
            </a:r>
            <a:r>
              <a:rPr lang="en-US" sz="1700" dirty="0"/>
              <a:t>, and agriculture remained the backbone of the economy. Most people were dependent on farming for their livelihood.</a:t>
            </a:r>
          </a:p>
          <a:p>
            <a:pPr>
              <a:buFont typeface="Arial" panose="020B0604020202020204" pitchFamily="34" charset="0"/>
              <a:buChar char="•"/>
            </a:pPr>
            <a:endParaRPr lang="en-US" sz="1700" dirty="0"/>
          </a:p>
          <a:p>
            <a:r>
              <a:rPr lang="en-US" sz="1700" b="1" dirty="0" smtClean="0"/>
              <a:t>Green </a:t>
            </a:r>
            <a:r>
              <a:rPr lang="en-US" sz="1700" b="1" dirty="0"/>
              <a:t>Revolution (1960s)</a:t>
            </a:r>
            <a:endParaRPr lang="en-US" sz="1700" dirty="0"/>
          </a:p>
          <a:p>
            <a:pPr>
              <a:buFont typeface="Arial" panose="020B0604020202020204" pitchFamily="34" charset="0"/>
              <a:buChar char="•"/>
            </a:pPr>
            <a:r>
              <a:rPr lang="en-US" sz="1700" dirty="0"/>
              <a:t>The </a:t>
            </a:r>
            <a:r>
              <a:rPr lang="en-US" sz="1700" b="1" dirty="0"/>
              <a:t>Green Revolution</a:t>
            </a:r>
            <a:r>
              <a:rPr lang="en-US" sz="1700" dirty="0"/>
              <a:t> of the 1960s introduced high-yielding variety (HYV) seeds, chemical fertilizers, and mechanization, increasing food production. It marked a turning point by improving food security, though access was not equal for all farmers.</a:t>
            </a:r>
          </a:p>
          <a:p>
            <a:endParaRPr lang="en-US" sz="1700" dirty="0"/>
          </a:p>
          <a:p>
            <a:pPr>
              <a:buFont typeface="Arial" panose="020B0604020202020204" pitchFamily="34" charset="0"/>
              <a:buChar char="•"/>
            </a:pPr>
            <a:r>
              <a:rPr lang="en-US" sz="1700" dirty="0"/>
              <a:t>Despite these advancements, farmers faced challenges such as lack of access to modern technology, unequal land distribution, and frequent natural disasters like floods and cyclones.</a:t>
            </a:r>
          </a:p>
        </p:txBody>
      </p:sp>
    </p:spTree>
    <p:extLst>
      <p:ext uri="{BB962C8B-B14F-4D97-AF65-F5344CB8AC3E}">
        <p14:creationId xmlns:p14="http://schemas.microsoft.com/office/powerpoint/2010/main" val="2209866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2203"/>
            <a:ext cx="5297714" cy="7155543"/>
          </a:xfrm>
        </p:spPr>
      </p:pic>
      <p:sp>
        <p:nvSpPr>
          <p:cNvPr id="6" name="Rectangle 5"/>
          <p:cNvSpPr/>
          <p:nvPr/>
        </p:nvSpPr>
        <p:spPr>
          <a:xfrm>
            <a:off x="5428344" y="0"/>
            <a:ext cx="6763656" cy="3539430"/>
          </a:xfrm>
          <a:prstGeom prst="rect">
            <a:avLst/>
          </a:prstGeom>
        </p:spPr>
        <p:txBody>
          <a:bodyPr wrap="square">
            <a:spAutoFit/>
          </a:bodyPr>
          <a:lstStyle/>
          <a:p>
            <a:r>
              <a:rPr lang="en-US" sz="2400" b="1" dirty="0">
                <a:solidFill>
                  <a:srgbClr val="00B050"/>
                </a:solidFill>
              </a:rPr>
              <a:t>Post-Independence Era (1971–Present</a:t>
            </a:r>
            <a:r>
              <a:rPr lang="en-US" sz="2000" b="1" dirty="0">
                <a:solidFill>
                  <a:srgbClr val="00B050"/>
                </a:solidFill>
              </a:rPr>
              <a:t>)</a:t>
            </a:r>
          </a:p>
          <a:p>
            <a:pPr>
              <a:buFont typeface="Arial" panose="020B0604020202020204" pitchFamily="34" charset="0"/>
              <a:buChar char="•"/>
            </a:pPr>
            <a:r>
              <a:rPr lang="en-US" sz="2000" dirty="0"/>
              <a:t>After </a:t>
            </a:r>
            <a:r>
              <a:rPr lang="en-US" sz="2000" b="1" dirty="0"/>
              <a:t>independence in 1971</a:t>
            </a:r>
            <a:r>
              <a:rPr lang="en-US" sz="2000" dirty="0"/>
              <a:t>, Bangladesh faced severe food shortages due to war destruction and natural calamities.</a:t>
            </a:r>
          </a:p>
          <a:p>
            <a:pPr>
              <a:buFont typeface="Arial" panose="020B0604020202020204" pitchFamily="34" charset="0"/>
              <a:buChar char="•"/>
            </a:pPr>
            <a:r>
              <a:rPr lang="en-US" sz="2000" dirty="0"/>
              <a:t>Government initiatives, international aid, and agricultural research helped modernize farming through </a:t>
            </a:r>
            <a:r>
              <a:rPr lang="en-US" sz="2000" b="1" dirty="0"/>
              <a:t>irrigation expansion, hybrid seeds, and rural electrification</a:t>
            </a:r>
            <a:r>
              <a:rPr lang="en-US" sz="2000" dirty="0"/>
              <a:t>.</a:t>
            </a:r>
          </a:p>
          <a:p>
            <a:pPr>
              <a:buFont typeface="Arial" panose="020B0604020202020204" pitchFamily="34" charset="0"/>
              <a:buChar char="•"/>
            </a:pPr>
            <a:r>
              <a:rPr lang="en-US" sz="2000" dirty="0"/>
              <a:t>In recent decades, climate-smart agriculture, organic farming, and digital technology have played a crucial role in improving productivity and food security</a:t>
            </a:r>
            <a:r>
              <a:rPr lang="en-US" dirty="0"/>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7714" y="3539430"/>
            <a:ext cx="6894286" cy="3470969"/>
          </a:xfrm>
          <a:prstGeom prst="rect">
            <a:avLst/>
          </a:prstGeom>
        </p:spPr>
      </p:pic>
    </p:spTree>
    <p:extLst>
      <p:ext uri="{BB962C8B-B14F-4D97-AF65-F5344CB8AC3E}">
        <p14:creationId xmlns:p14="http://schemas.microsoft.com/office/powerpoint/2010/main" val="1205615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772168" y="4890479"/>
            <a:ext cx="10647661" cy="1137986"/>
          </a:xfrm>
        </p:spPr>
        <p:txBody>
          <a:bodyPr vert="horz" lIns="91440" tIns="45720" rIns="91440" bIns="45720" rtlCol="0" anchor="ctr">
            <a:noAutofit/>
          </a:bodyPr>
          <a:lstStyle/>
          <a:p>
            <a:pPr algn="ctr"/>
            <a:r>
              <a:rPr lang="en-US" sz="4800" b="1" dirty="0">
                <a:solidFill>
                  <a:schemeClr val="accent2"/>
                </a:solidFill>
              </a:rPr>
              <a:t>Challenges of Agriculture in Bangladesh</a:t>
            </a: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8734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blems of Agribusiness in Bangladesh">
            <a:extLst>
              <a:ext uri="{FF2B5EF4-FFF2-40B4-BE49-F238E27FC236}">
                <a16:creationId xmlns="" xmlns:a16="http://schemas.microsoft.com/office/drawing/2014/main" id="{F594A043-FE7C-CE23-AD96-B5F549E839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549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94DD9A5-9E69-D5A7-A246-D27411D83F76}"/>
            </a:ext>
          </a:extLst>
        </p:cNvPr>
        <p:cNvGrpSpPr/>
        <p:nvPr/>
      </p:nvGrpSpPr>
      <p:grpSpPr>
        <a:xfrm>
          <a:off x="0" y="0"/>
          <a:ext cx="0" cy="0"/>
          <a:chOff x="0" y="0"/>
          <a:chExt cx="0" cy="0"/>
        </a:xfrm>
      </p:grpSpPr>
      <p:sp useBgFill="1">
        <p:nvSpPr>
          <p:cNvPr id="24" name="Rectangle 23">
            <a:extLst>
              <a:ext uri="{FF2B5EF4-FFF2-40B4-BE49-F238E27FC236}">
                <a16:creationId xmlns="" xmlns:a16="http://schemas.microsoft.com/office/drawing/2014/main" id="{99F1FFA9-D672-408C-9220-ADEEC6ABDD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AD676392-943C-7426-9F30-3ED8C6F8C9B5}"/>
              </a:ext>
            </a:extLst>
          </p:cNvPr>
          <p:cNvSpPr txBox="1"/>
          <p:nvPr/>
        </p:nvSpPr>
        <p:spPr>
          <a:xfrm>
            <a:off x="313765" y="224196"/>
            <a:ext cx="3816095" cy="932733"/>
          </a:xfrm>
          <a:prstGeom prst="rect">
            <a:avLst/>
          </a:prstGeom>
        </p:spPr>
        <p:txBody>
          <a:bodyPr vert="horz" lIns="91440" tIns="45720" rIns="91440" bIns="45720" rtlCol="0" anchor="ctr">
            <a:normAutofit fontScale="70000" lnSpcReduction="20000"/>
          </a:bodyPr>
          <a:lstStyle/>
          <a:p>
            <a:r>
              <a:rPr lang="en-US" sz="4400" b="1" dirty="0" smtClean="0"/>
              <a:t>1. Land </a:t>
            </a:r>
            <a:r>
              <a:rPr lang="en-US" sz="4400" b="1" dirty="0"/>
              <a:t>Scarcity and Fragmentation</a:t>
            </a:r>
          </a:p>
        </p:txBody>
      </p:sp>
      <p:sp>
        <p:nvSpPr>
          <p:cNvPr id="15" name="TextBox 14">
            <a:extLst>
              <a:ext uri="{FF2B5EF4-FFF2-40B4-BE49-F238E27FC236}">
                <a16:creationId xmlns="" xmlns:a16="http://schemas.microsoft.com/office/drawing/2014/main" id="{912DA5C8-0142-5BFA-4D49-A438B8DB8867}"/>
              </a:ext>
            </a:extLst>
          </p:cNvPr>
          <p:cNvSpPr txBox="1"/>
          <p:nvPr/>
        </p:nvSpPr>
        <p:spPr>
          <a:xfrm>
            <a:off x="313765" y="1202510"/>
            <a:ext cx="4340532" cy="4805363"/>
          </a:xfrm>
          <a:prstGeom prst="rect">
            <a:avLst/>
          </a:prstGeom>
        </p:spPr>
        <p:txBody>
          <a:bodyPr vert="horz" lIns="91440" tIns="45720" rIns="91440" bIns="45720" rtlCol="0">
            <a:normAutofit/>
          </a:bodyPr>
          <a:lstStyle/>
          <a:p>
            <a:r>
              <a:rPr lang="en-US" sz="1600" dirty="0" smtClean="0"/>
              <a:t>One </a:t>
            </a:r>
            <a:r>
              <a:rPr lang="en-US" sz="1600" dirty="0"/>
              <a:t>of the most critical issue is the decreasing availability of arable land. With a growing population and rapid urbanization, agricultural land is continuously being converted into residential and industrial areas. Additionally, land fragmentation due to inheritance customs leads to small, scattered plots that are difficult to cultivate efficiently. This fragmentation not only reduces productivity but also discourages investment in modern agricultural technologies.</a:t>
            </a:r>
          </a:p>
        </p:txBody>
      </p:sp>
      <p:pic>
        <p:nvPicPr>
          <p:cNvPr id="13" name="Picture 12">
            <a:extLst>
              <a:ext uri="{FF2B5EF4-FFF2-40B4-BE49-F238E27FC236}">
                <a16:creationId xmlns="" xmlns:a16="http://schemas.microsoft.com/office/drawing/2014/main" id="{35223B88-C574-20C7-D98B-DC98CF575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7" y="-4"/>
            <a:ext cx="7177747"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 xmlns:a16="http://schemas.microsoft.com/office/drawing/2014/main" id="{CAA795C0-5FAE-A055-C46C-93BD5F547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063" y="3802961"/>
            <a:ext cx="6732880"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65" y="4424508"/>
            <a:ext cx="4578661" cy="2433492"/>
          </a:xfrm>
          <a:prstGeom prst="rect">
            <a:avLst/>
          </a:prstGeom>
        </p:spPr>
      </p:pic>
    </p:spTree>
    <p:extLst>
      <p:ext uri="{BB962C8B-B14F-4D97-AF65-F5344CB8AC3E}">
        <p14:creationId xmlns:p14="http://schemas.microsoft.com/office/powerpoint/2010/main" val="1098653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2057">
            <a:extLst>
              <a:ext uri="{FF2B5EF4-FFF2-40B4-BE49-F238E27FC236}">
                <a16:creationId xmlns:a16="http://schemas.microsoft.com/office/drawing/2014/main" xmlns="" id="{43047B46-4F2F-4746-8B82-B30EAAAE03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xmlns="" id="{A54E8A8E-D194-4D55-92A3-6B0799722E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pic>
        <p:nvPicPr>
          <p:cNvPr id="2050" name="Picture 2" descr="Agrarian Society: Comprehensive Note with Top 50 MCQs">
            <a:extLst>
              <a:ext uri="{FF2B5EF4-FFF2-40B4-BE49-F238E27FC236}">
                <a16:creationId xmlns:a16="http://schemas.microsoft.com/office/drawing/2014/main" xmlns="" id="{6B631DA0-88A7-581B-B66E-A6B846B53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883" r="16216" b="2"/>
          <a:stretch/>
        </p:blipFill>
        <p:spPr bwMode="auto">
          <a:xfrm>
            <a:off x="407432" y="0"/>
            <a:ext cx="552297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 xmlns:a16="http://schemas.microsoft.com/office/drawing/2014/main" id="{7F484937-23D8-9F41-C04B-41399A3A54EC}"/>
              </a:ext>
            </a:extLst>
          </p:cNvPr>
          <p:cNvSpPr>
            <a:spLocks noGrp="1"/>
          </p:cNvSpPr>
          <p:nvPr>
            <p:ph type="title"/>
          </p:nvPr>
        </p:nvSpPr>
        <p:spPr>
          <a:xfrm>
            <a:off x="6094816" y="4840461"/>
            <a:ext cx="6097184" cy="2017539"/>
          </a:xfrm>
          <a:solidFill>
            <a:schemeClr val="accent3">
              <a:lumMod val="75000"/>
            </a:schemeClr>
          </a:solidFill>
        </p:spPr>
        <p:txBody>
          <a:bodyPr anchor="t">
            <a:normAutofit/>
          </a:bodyPr>
          <a:lstStyle/>
          <a:p>
            <a:pPr marL="0" indent="0">
              <a:buNone/>
            </a:pPr>
            <a:r>
              <a:rPr lang="en-US" sz="2000" b="1" i="0" strike="noStrike" dirty="0">
                <a:solidFill>
                  <a:schemeClr val="tx1"/>
                </a:solidFill>
                <a:effectLst/>
                <a:latin typeface="OpenSans"/>
                <a:hlinkClick r:id="rId3"/>
              </a:rPr>
              <a:t>Arable land (% of land area) - Bangladesh</a:t>
            </a:r>
          </a:p>
          <a:p>
            <a:pPr marL="0" indent="0">
              <a:buNone/>
            </a:pPr>
            <a:endParaRPr lang="en-US" sz="2000" b="1" dirty="0">
              <a:solidFill>
                <a:schemeClr val="tx1"/>
              </a:solidFill>
              <a:latin typeface="OpenSans"/>
            </a:endParaRPr>
          </a:p>
          <a:p>
            <a:pPr marL="0" indent="0">
              <a:buNone/>
            </a:pPr>
            <a:r>
              <a:rPr lang="en-US" sz="2000" b="1" dirty="0">
                <a:solidFill>
                  <a:schemeClr val="tx1"/>
                </a:solidFill>
                <a:latin typeface="OpenSans"/>
              </a:rPr>
              <a:t>Source: www.researchgate.net/figure/The-total-available-land-area-of-Bangladesh-can-be-divided-into-4-distinct-categories_fig1_228865571</a:t>
            </a:r>
          </a:p>
        </p:txBody>
      </p:sp>
      <p:pic>
        <p:nvPicPr>
          <p:cNvPr id="10" name="Picture 2" descr="The total available land area of Bangladesh can be divided into 4 distinct categories, Agricultural lands which occupy the majority of the country at 56%, and fairly comparable land area covering forests (15%), wetlands and rivers (13%) and urban and rural habitats (16%). ">
            <a:extLst>
              <a:ext uri="{FF2B5EF4-FFF2-40B4-BE49-F238E27FC236}">
                <a16:creationId xmlns="" xmlns:a16="http://schemas.microsoft.com/office/drawing/2014/main" id="{BF098E82-81DC-C551-E3D6-B2AF7E692D2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66006" y="0"/>
            <a:ext cx="6025994" cy="4836944"/>
          </a:xfrm>
          <a:prstGeom prst="rect">
            <a:avLst/>
          </a:prstGeom>
          <a:blipFill>
            <a:blip r:embed="rId5"/>
            <a:stretch>
              <a:fillRect/>
            </a:stretch>
          </a:blipFill>
          <a:extLst/>
        </p:spPr>
      </p:pic>
    </p:spTree>
    <p:extLst>
      <p:ext uri="{BB962C8B-B14F-4D97-AF65-F5344CB8AC3E}">
        <p14:creationId xmlns:p14="http://schemas.microsoft.com/office/powerpoint/2010/main" val="393014871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 xmlns:a16="http://schemas.microsoft.com/office/drawing/2014/main" id="{A8908DB7-C3A6-4FCB-9820-CEE02B398C4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BD673AE-78A1-64EF-E92E-AD20855713A2}"/>
              </a:ext>
            </a:extLst>
          </p:cNvPr>
          <p:cNvSpPr>
            <a:spLocks noGrp="1"/>
          </p:cNvSpPr>
          <p:nvPr>
            <p:ph type="title"/>
          </p:nvPr>
        </p:nvSpPr>
        <p:spPr>
          <a:xfrm>
            <a:off x="5311981" y="4591474"/>
            <a:ext cx="6612136" cy="1283481"/>
          </a:xfrm>
          <a:solidFill>
            <a:schemeClr val="accent1">
              <a:lumMod val="20000"/>
              <a:lumOff val="80000"/>
            </a:schemeClr>
          </a:solidFill>
        </p:spPr>
        <p:txBody>
          <a:bodyPr anchor="ctr">
            <a:normAutofit/>
          </a:bodyPr>
          <a:lstStyle/>
          <a:p>
            <a:pPr algn="ctr"/>
            <a:r>
              <a:rPr lang="en-US" sz="2400" b="1" i="0" dirty="0">
                <a:solidFill>
                  <a:srgbClr val="222222"/>
                </a:solidFill>
                <a:effectLst/>
                <a:latin typeface="Arial" panose="020B0604020202020204" pitchFamily="34" charset="0"/>
              </a:rPr>
              <a:t>Figure 1.</a:t>
            </a:r>
            <a:r>
              <a:rPr lang="en-US" sz="2400" b="0" i="0" dirty="0">
                <a:solidFill>
                  <a:srgbClr val="222222"/>
                </a:solidFill>
                <a:effectLst/>
                <a:latin typeface="Arial" panose="020B0604020202020204" pitchFamily="34" charset="0"/>
              </a:rPr>
              <a:t> Declining per person arable land, Bangladesh</a:t>
            </a:r>
            <a:endParaRPr lang="en-US" sz="5400" dirty="0"/>
          </a:p>
        </p:txBody>
      </p:sp>
      <p:sp>
        <p:nvSpPr>
          <p:cNvPr id="1030" name="Content Placeholder 1029">
            <a:extLst>
              <a:ext uri="{FF2B5EF4-FFF2-40B4-BE49-F238E27FC236}">
                <a16:creationId xmlns="" xmlns:a16="http://schemas.microsoft.com/office/drawing/2014/main" id="{3CCB5A10-4D23-16DB-3DFA-8087B56CCC2B}"/>
              </a:ext>
            </a:extLst>
          </p:cNvPr>
          <p:cNvSpPr>
            <a:spLocks noGrp="1"/>
          </p:cNvSpPr>
          <p:nvPr>
            <p:ph idx="1"/>
          </p:nvPr>
        </p:nvSpPr>
        <p:spPr>
          <a:xfrm>
            <a:off x="5208761" y="6115655"/>
            <a:ext cx="6894576" cy="1428487"/>
          </a:xfrm>
        </p:spPr>
        <p:txBody>
          <a:bodyPr anchor="t">
            <a:normAutofit/>
          </a:bodyPr>
          <a:lstStyle/>
          <a:p>
            <a:r>
              <a:rPr lang="en-US" sz="2200" dirty="0"/>
              <a:t>Source: www.mdpi.com/1996-1073/15/11/4037</a:t>
            </a:r>
          </a:p>
        </p:txBody>
      </p:sp>
      <p:pic>
        <p:nvPicPr>
          <p:cNvPr id="1026" name="Picture 2" descr="Energies 15 04037 g001">
            <a:extLst>
              <a:ext uri="{FF2B5EF4-FFF2-40B4-BE49-F238E27FC236}">
                <a16:creationId xmlns="" xmlns:a16="http://schemas.microsoft.com/office/drawing/2014/main" id="{6DAE704D-11E0-A48E-19B7-28504BB0673D}"/>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bwMode="auto">
          <a:xfrm>
            <a:off x="5179373" y="40368"/>
            <a:ext cx="6877353" cy="43104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209" y="2620274"/>
            <a:ext cx="5198582" cy="4278094"/>
          </a:xfrm>
          <a:prstGeom prst="rect">
            <a:avLst/>
          </a:prstGeom>
          <a:solidFill>
            <a:srgbClr val="002060"/>
          </a:solidFill>
        </p:spPr>
        <p:txBody>
          <a:bodyPr wrap="square">
            <a:spAutoFit/>
          </a:bodyPr>
          <a:lstStyle/>
          <a:p>
            <a:r>
              <a:rPr lang="en-US" sz="1600" dirty="0">
                <a:solidFill>
                  <a:schemeClr val="bg1"/>
                </a:solidFill>
              </a:rPr>
              <a:t>The graph illustrates the global trend of arable land per person from 1961 to 2015. Arable land refers to land suitable for growing crops. Over the 54-year period, there is a clear and steady decline in the amount of arable land available to each individual worldwide. In 1961, the value was just below 0.20 hectares per person. As time progresses, the graph shows a continuous downward slope, indicating that the per capita availability of arable land has been shrinking. After that, the rate of decline becomes more gradual but still consistent, reaching less than 0.05 hectares per person by 2015. With more people sharing a relatively fixed amount of cultivable land, the average amount of land available per person has decreased significantly. This poses challenges for food production, resource management, and sustainable development.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9" y="-1"/>
            <a:ext cx="5198582" cy="2620275"/>
          </a:xfrm>
          <a:prstGeom prst="rect">
            <a:avLst/>
          </a:prstGeom>
        </p:spPr>
      </p:pic>
    </p:spTree>
    <p:extLst>
      <p:ext uri="{BB962C8B-B14F-4D97-AF65-F5344CB8AC3E}">
        <p14:creationId xmlns:p14="http://schemas.microsoft.com/office/powerpoint/2010/main" val="12567588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3546764"/>
            <a:ext cx="4495800" cy="33805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41564"/>
            <a:ext cx="4495800" cy="3588328"/>
          </a:xfrm>
          <a:prstGeom prst="rect">
            <a:avLst/>
          </a:prstGeom>
        </p:spPr>
      </p:pic>
      <p:sp>
        <p:nvSpPr>
          <p:cNvPr id="3" name="Rectangle 2"/>
          <p:cNvSpPr/>
          <p:nvPr/>
        </p:nvSpPr>
        <p:spPr>
          <a:xfrm>
            <a:off x="0" y="1094810"/>
            <a:ext cx="7696200" cy="4903907"/>
          </a:xfrm>
          <a:prstGeom prst="rect">
            <a:avLst/>
          </a:prstGeom>
          <a:solidFill>
            <a:schemeClr val="accent5">
              <a:lumMod val="75000"/>
            </a:schemeClr>
          </a:solidFill>
        </p:spPr>
        <p:txBody>
          <a:bodyPr wrap="square">
            <a:spAutoFit/>
          </a:bodyPr>
          <a:lstStyle/>
          <a:p>
            <a:pPr>
              <a:spcBef>
                <a:spcPts val="750"/>
              </a:spcBef>
              <a:spcAft>
                <a:spcPts val="750"/>
              </a:spcAft>
            </a:pPr>
            <a:r>
              <a:rPr lang="en-US" sz="1600" dirty="0">
                <a:solidFill>
                  <a:schemeClr val="bg1"/>
                </a:solidFill>
                <a:latin typeface="Roboto" panose="02000000000000000000" pitchFamily="2" charset="0"/>
              </a:rPr>
              <a:t>Arable land (in hectares) includes land defined by the FAO as land under temporary crops (double-cropped areas are counted once), temporary meadows for mowing or for pasture, land under market or kitchen gardens, and land temporarily fallow. Land abandoned as a result of shifting cultivation is excluded. Bangladesh arable land for 2021 was </a:t>
            </a:r>
            <a:r>
              <a:rPr lang="en-US" sz="1600" b="1" dirty="0">
                <a:solidFill>
                  <a:schemeClr val="bg1"/>
                </a:solidFill>
                <a:latin typeface="Roboto" panose="02000000000000000000" pitchFamily="2" charset="0"/>
              </a:rPr>
              <a:t>8,110,000</a:t>
            </a:r>
            <a:r>
              <a:rPr lang="en-US" sz="1600" dirty="0">
                <a:solidFill>
                  <a:schemeClr val="bg1"/>
                </a:solidFill>
                <a:latin typeface="Roboto" panose="02000000000000000000" pitchFamily="2" charset="0"/>
              </a:rPr>
              <a:t>, a </a:t>
            </a:r>
            <a:r>
              <a:rPr lang="en-US" sz="1600" b="1" dirty="0">
                <a:solidFill>
                  <a:schemeClr val="bg1"/>
                </a:solidFill>
                <a:latin typeface="Roboto" panose="02000000000000000000" pitchFamily="2" charset="0"/>
              </a:rPr>
              <a:t>1.37% increase</a:t>
            </a:r>
            <a:r>
              <a:rPr lang="en-US" sz="1600" dirty="0">
                <a:solidFill>
                  <a:schemeClr val="bg1"/>
                </a:solidFill>
                <a:latin typeface="Roboto" panose="02000000000000000000" pitchFamily="2" charset="0"/>
              </a:rPr>
              <a:t> from 2020.</a:t>
            </a:r>
          </a:p>
          <a:p>
            <a:pPr>
              <a:spcBef>
                <a:spcPts val="750"/>
              </a:spcBef>
              <a:spcAft>
                <a:spcPts val="750"/>
              </a:spcAft>
              <a:buFont typeface="Arial" panose="020B0604020202020204" pitchFamily="34" charset="0"/>
              <a:buChar char="•"/>
            </a:pPr>
            <a:r>
              <a:rPr lang="en-US" sz="1600" dirty="0">
                <a:solidFill>
                  <a:schemeClr val="bg1"/>
                </a:solidFill>
                <a:latin typeface="Roboto" panose="02000000000000000000" pitchFamily="2" charset="0"/>
              </a:rPr>
              <a:t>Bangladesh arable land for 2020 was </a:t>
            </a:r>
            <a:r>
              <a:rPr lang="en-US" sz="1600" b="1" dirty="0">
                <a:solidFill>
                  <a:schemeClr val="bg1"/>
                </a:solidFill>
                <a:latin typeface="Roboto" panose="02000000000000000000" pitchFamily="2" charset="0"/>
              </a:rPr>
              <a:t>8,000,000</a:t>
            </a:r>
            <a:r>
              <a:rPr lang="en-US" sz="1600" dirty="0">
                <a:solidFill>
                  <a:schemeClr val="bg1"/>
                </a:solidFill>
                <a:latin typeface="Roboto" panose="02000000000000000000" pitchFamily="2" charset="0"/>
              </a:rPr>
              <a:t>, a </a:t>
            </a:r>
            <a:r>
              <a:rPr lang="en-US" sz="1600" b="1" dirty="0">
                <a:solidFill>
                  <a:schemeClr val="bg1"/>
                </a:solidFill>
                <a:latin typeface="Roboto" panose="02000000000000000000" pitchFamily="2" charset="0"/>
              </a:rPr>
              <a:t>0.41% increase</a:t>
            </a:r>
            <a:r>
              <a:rPr lang="en-US" sz="1600" dirty="0">
                <a:solidFill>
                  <a:schemeClr val="bg1"/>
                </a:solidFill>
                <a:latin typeface="Roboto" panose="02000000000000000000" pitchFamily="2" charset="0"/>
              </a:rPr>
              <a:t> from 2019.</a:t>
            </a:r>
          </a:p>
          <a:p>
            <a:pPr>
              <a:spcBef>
                <a:spcPts val="750"/>
              </a:spcBef>
              <a:spcAft>
                <a:spcPts val="750"/>
              </a:spcAft>
              <a:buFont typeface="Arial" panose="020B0604020202020204" pitchFamily="34" charset="0"/>
              <a:buChar char="•"/>
            </a:pPr>
            <a:r>
              <a:rPr lang="en-US" sz="1600" dirty="0">
                <a:solidFill>
                  <a:schemeClr val="bg1"/>
                </a:solidFill>
                <a:latin typeface="Roboto" panose="02000000000000000000" pitchFamily="2" charset="0"/>
              </a:rPr>
              <a:t>Bangladesh arable land for 2019 was </a:t>
            </a:r>
            <a:r>
              <a:rPr lang="en-US" sz="1600" b="1" dirty="0">
                <a:solidFill>
                  <a:schemeClr val="bg1"/>
                </a:solidFill>
                <a:latin typeface="Roboto" panose="02000000000000000000" pitchFamily="2" charset="0"/>
              </a:rPr>
              <a:t>7,967,000</a:t>
            </a:r>
            <a:r>
              <a:rPr lang="en-US" sz="1600" dirty="0">
                <a:solidFill>
                  <a:schemeClr val="bg1"/>
                </a:solidFill>
                <a:latin typeface="Roboto" panose="02000000000000000000" pitchFamily="2" charset="0"/>
              </a:rPr>
              <a:t>, a </a:t>
            </a:r>
            <a:r>
              <a:rPr lang="en-US" sz="1600" b="1" dirty="0">
                <a:solidFill>
                  <a:schemeClr val="bg1"/>
                </a:solidFill>
                <a:latin typeface="Roboto" panose="02000000000000000000" pitchFamily="2" charset="0"/>
              </a:rPr>
              <a:t>2.51% increase</a:t>
            </a:r>
            <a:r>
              <a:rPr lang="en-US" sz="1600" dirty="0">
                <a:solidFill>
                  <a:schemeClr val="bg1"/>
                </a:solidFill>
                <a:latin typeface="Roboto" panose="02000000000000000000" pitchFamily="2" charset="0"/>
              </a:rPr>
              <a:t> from 2018.</a:t>
            </a:r>
          </a:p>
          <a:p>
            <a:pPr>
              <a:spcBef>
                <a:spcPts val="750"/>
              </a:spcBef>
              <a:spcAft>
                <a:spcPts val="750"/>
              </a:spcAft>
              <a:buFont typeface="Arial" panose="020B0604020202020204" pitchFamily="34" charset="0"/>
              <a:buChar char="•"/>
            </a:pPr>
            <a:r>
              <a:rPr lang="en-US" sz="1600" dirty="0">
                <a:solidFill>
                  <a:schemeClr val="bg1"/>
                </a:solidFill>
                <a:latin typeface="Roboto" panose="02000000000000000000" pitchFamily="2" charset="0"/>
              </a:rPr>
              <a:t>Bangladesh arable land for 2018 was </a:t>
            </a:r>
            <a:r>
              <a:rPr lang="en-US" sz="1600" b="1" dirty="0">
                <a:solidFill>
                  <a:schemeClr val="bg1"/>
                </a:solidFill>
                <a:latin typeface="Roboto" panose="02000000000000000000" pitchFamily="2" charset="0"/>
              </a:rPr>
              <a:t>7,772,300</a:t>
            </a:r>
            <a:r>
              <a:rPr lang="en-US" sz="1600" dirty="0">
                <a:solidFill>
                  <a:schemeClr val="bg1"/>
                </a:solidFill>
                <a:latin typeface="Roboto" panose="02000000000000000000" pitchFamily="2" charset="0"/>
              </a:rPr>
              <a:t>, a </a:t>
            </a:r>
            <a:r>
              <a:rPr lang="en-US" sz="1600" b="1" dirty="0">
                <a:solidFill>
                  <a:schemeClr val="bg1"/>
                </a:solidFill>
                <a:latin typeface="Roboto" panose="02000000000000000000" pitchFamily="2" charset="0"/>
              </a:rPr>
              <a:t>0.19% increase</a:t>
            </a:r>
            <a:r>
              <a:rPr lang="en-US" sz="1600" dirty="0">
                <a:solidFill>
                  <a:schemeClr val="bg1"/>
                </a:solidFill>
                <a:latin typeface="Roboto" panose="02000000000000000000" pitchFamily="2" charset="0"/>
              </a:rPr>
              <a:t> from 2017</a:t>
            </a:r>
            <a:r>
              <a:rPr lang="en-US" sz="1600" dirty="0" smtClean="0">
                <a:solidFill>
                  <a:schemeClr val="bg1"/>
                </a:solidFill>
                <a:latin typeface="Roboto" panose="02000000000000000000" pitchFamily="2" charset="0"/>
              </a:rPr>
              <a:t>.</a:t>
            </a:r>
            <a:endParaRPr lang="en-US" sz="1600" dirty="0">
              <a:solidFill>
                <a:schemeClr val="bg1"/>
              </a:solidFill>
            </a:endParaRPr>
          </a:p>
          <a:p>
            <a:endParaRPr lang="en-US" sz="1600" dirty="0">
              <a:solidFill>
                <a:schemeClr val="bg1"/>
              </a:solidFill>
            </a:endParaRPr>
          </a:p>
          <a:p>
            <a:r>
              <a:rPr lang="en-US" sz="1600" dirty="0">
                <a:solidFill>
                  <a:schemeClr val="bg1"/>
                </a:solidFill>
              </a:rPr>
              <a:t>Source: www.macrotrends.net/global-metrics/countries/bgd/bangladesh/arable-land#:~:text=Bangladesh%20arable%20land%20for%202021,a%202.51%25%20increase%20from%202018</a:t>
            </a:r>
            <a:r>
              <a:rPr lang="en-US" sz="2600" dirty="0">
                <a:solidFill>
                  <a:schemeClr val="bg1"/>
                </a:solidFill>
              </a:rPr>
              <a:t>.</a:t>
            </a:r>
          </a:p>
        </p:txBody>
      </p:sp>
    </p:spTree>
    <p:extLst>
      <p:ext uri="{BB962C8B-B14F-4D97-AF65-F5344CB8AC3E}">
        <p14:creationId xmlns:p14="http://schemas.microsoft.com/office/powerpoint/2010/main" val="35838487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84680CB-FC56-385B-FB0D-382225EA391A}"/>
            </a:ext>
          </a:extLst>
        </p:cNvPr>
        <p:cNvGrpSpPr/>
        <p:nvPr/>
      </p:nvGrpSpPr>
      <p:grpSpPr>
        <a:xfrm>
          <a:off x="0" y="0"/>
          <a:ext cx="0" cy="0"/>
          <a:chOff x="0" y="0"/>
          <a:chExt cx="0" cy="0"/>
        </a:xfrm>
      </p:grpSpPr>
      <p:sp>
        <p:nvSpPr>
          <p:cNvPr id="30" name="Rectangle 29">
            <a:extLst>
              <a:ext uri="{FF2B5EF4-FFF2-40B4-BE49-F238E27FC236}">
                <a16:creationId xmlns="" xmlns:a16="http://schemas.microsoft.com/office/drawing/2014/main" id="{352BEC0E-22F8-46D0-9632-375DB541B0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 xmlns:a16="http://schemas.microsoft.com/office/drawing/2014/main" id="{3FCFB1DE-0B7E-48CC-BA90-B2AB0889F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 xmlns:a16="http://schemas.microsoft.com/office/drawing/2014/main" id="{0163B4C5-6B6C-D04B-2956-FF9F14A63D07}"/>
              </a:ext>
            </a:extLst>
          </p:cNvPr>
          <p:cNvSpPr>
            <a:spLocks noGrp="1"/>
          </p:cNvSpPr>
          <p:nvPr>
            <p:ph idx="1"/>
          </p:nvPr>
        </p:nvSpPr>
        <p:spPr>
          <a:xfrm>
            <a:off x="0" y="2706624"/>
            <a:ext cx="7863840" cy="4151376"/>
          </a:xfrm>
          <a:blipFill>
            <a:blip r:embed="rId3"/>
            <a:tile tx="0" ty="0" sx="100000" sy="100000" flip="none" algn="tl"/>
          </a:blipFill>
        </p:spPr>
        <p:txBody>
          <a:bodyPr vert="horz" lIns="91440" tIns="45720" rIns="91440" bIns="45720" rtlCol="0">
            <a:normAutofit fontScale="70000" lnSpcReduction="20000"/>
          </a:bodyPr>
          <a:lstStyle/>
          <a:p>
            <a:pPr marL="0" indent="0">
              <a:buNone/>
            </a:pPr>
            <a:r>
              <a:rPr lang="en-US" sz="2000" b="1" dirty="0" smtClean="0">
                <a:solidFill>
                  <a:schemeClr val="tx1"/>
                </a:solidFill>
              </a:rPr>
              <a:t> </a:t>
            </a:r>
          </a:p>
          <a:p>
            <a:pPr>
              <a:buFont typeface="Arial" panose="020B0604020202020204" pitchFamily="34" charset="0"/>
              <a:buChar char="•"/>
            </a:pPr>
            <a:r>
              <a:rPr lang="en-US" sz="2300" b="1" dirty="0" smtClean="0">
                <a:solidFill>
                  <a:schemeClr val="tx1"/>
                </a:solidFill>
              </a:rPr>
              <a:t>Bangladesh </a:t>
            </a:r>
            <a:r>
              <a:rPr lang="en-US" sz="2300" b="1" dirty="0">
                <a:solidFill>
                  <a:schemeClr val="tx1"/>
                </a:solidFill>
              </a:rPr>
              <a:t>is one of the most climate-vulnerable countries in the world, and its agriculture sector is highly susceptible to environmental challenges, including:</a:t>
            </a:r>
          </a:p>
          <a:p>
            <a:pPr>
              <a:buFont typeface="Arial" panose="020B0604020202020204" pitchFamily="34" charset="0"/>
              <a:buChar char="•"/>
            </a:pPr>
            <a:r>
              <a:rPr lang="en-US" sz="2300" b="1" dirty="0">
                <a:solidFill>
                  <a:schemeClr val="tx1"/>
                </a:solidFill>
              </a:rPr>
              <a:t>Flooding and River Erosion: Recurring floods damage crops, destroy farmland, and displace farmers.</a:t>
            </a:r>
          </a:p>
          <a:p>
            <a:pPr>
              <a:buFont typeface="Arial" panose="020B0604020202020204" pitchFamily="34" charset="0"/>
              <a:buChar char="•"/>
            </a:pPr>
            <a:r>
              <a:rPr lang="en-US" sz="2300" b="1" dirty="0">
                <a:solidFill>
                  <a:schemeClr val="tx1"/>
                </a:solidFill>
              </a:rPr>
              <a:t>Cyclones and Storm Surges: Coastal agriculture is frequently affected by cyclones, leading to salinity intrusion in farmland.</a:t>
            </a:r>
          </a:p>
          <a:p>
            <a:pPr>
              <a:buFont typeface="Arial" panose="020B0604020202020204" pitchFamily="34" charset="0"/>
              <a:buChar char="•"/>
            </a:pPr>
            <a:r>
              <a:rPr lang="en-US" sz="2300" b="1" dirty="0">
                <a:solidFill>
                  <a:schemeClr val="tx1"/>
                </a:solidFill>
              </a:rPr>
              <a:t>Droughts and Water Scarcity: Northern and western Bangladesh face drought conditions that limit irrigation and crop production.</a:t>
            </a:r>
          </a:p>
          <a:p>
            <a:pPr>
              <a:buFont typeface="Arial" panose="020B0604020202020204" pitchFamily="34" charset="0"/>
              <a:buChar char="•"/>
            </a:pPr>
            <a:r>
              <a:rPr lang="en-US" sz="2300" b="1" dirty="0">
                <a:solidFill>
                  <a:schemeClr val="tx1"/>
                </a:solidFill>
              </a:rPr>
              <a:t>Rising Temperatures: Heat stress affects crop yields, especially for staple crops like rice and wheat.</a:t>
            </a:r>
          </a:p>
          <a:p>
            <a:pPr>
              <a:buFont typeface="Arial" panose="020B0604020202020204" pitchFamily="34" charset="0"/>
              <a:buChar char="•"/>
            </a:pPr>
            <a:r>
              <a:rPr lang="en-US" sz="2300" b="1" dirty="0">
                <a:solidFill>
                  <a:schemeClr val="tx1"/>
                </a:solidFill>
              </a:rPr>
              <a:t>Academic Perspective: Research highlights that adaptation strategies such as improved irrigation, stress-tolerant crop varieties, and climate-smart agricultural practices are critical to mitigating these impacts (Rahman et al., 2022).</a:t>
            </a:r>
          </a:p>
        </p:txBody>
      </p:sp>
      <p:pic>
        <p:nvPicPr>
          <p:cNvPr id="4" name="Picture 3">
            <a:extLst>
              <a:ext uri="{FF2B5EF4-FFF2-40B4-BE49-F238E27FC236}">
                <a16:creationId xmlns="" xmlns:a16="http://schemas.microsoft.com/office/drawing/2014/main" id="{4DFF17A2-B527-1E0E-B70A-E09816BB4B11}"/>
              </a:ext>
            </a:extLst>
          </p:cNvPr>
          <p:cNvPicPr>
            <a:picLocks noChangeAspect="1"/>
          </p:cNvPicPr>
          <p:nvPr/>
        </p:nvPicPr>
        <p:blipFill>
          <a:blip r:embed="rId4">
            <a:extLst>
              <a:ext uri="{28A0092B-C50C-407E-A947-70E740481C1C}">
                <a14:useLocalDpi xmlns:a14="http://schemas.microsoft.com/office/drawing/2010/main" val="0"/>
              </a:ext>
            </a:extLst>
          </a:blip>
          <a:srcRect l="9837"/>
          <a:stretch/>
        </p:blipFill>
        <p:spPr>
          <a:xfrm>
            <a:off x="7863840" y="1"/>
            <a:ext cx="4325112" cy="3379820"/>
          </a:xfrm>
          <a:prstGeom prst="rect">
            <a:avLst/>
          </a:prstGeom>
        </p:spPr>
      </p:pic>
      <p:sp>
        <p:nvSpPr>
          <p:cNvPr id="8" name="Rounded Rectangle 7"/>
          <p:cNvSpPr/>
          <p:nvPr/>
        </p:nvSpPr>
        <p:spPr>
          <a:xfrm>
            <a:off x="670946" y="515378"/>
            <a:ext cx="4419600" cy="152878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2</a:t>
            </a:r>
            <a:r>
              <a:rPr lang="en-US" sz="2800" b="1" dirty="0" smtClean="0">
                <a:solidFill>
                  <a:schemeClr val="tx1"/>
                </a:solidFill>
              </a:rPr>
              <a:t>. Climate </a:t>
            </a:r>
            <a:r>
              <a:rPr lang="en-US" sz="2800" b="1" dirty="0">
                <a:solidFill>
                  <a:schemeClr val="tx1"/>
                </a:solidFill>
              </a:rPr>
              <a:t>Change and Environmental Vulnerability</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9434" y="3379820"/>
            <a:ext cx="4454770" cy="347818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3182" y="-2"/>
            <a:ext cx="2630658" cy="2706625"/>
          </a:xfrm>
          <a:prstGeom prst="rect">
            <a:avLst/>
          </a:prstGeom>
        </p:spPr>
      </p:pic>
    </p:spTree>
    <p:extLst>
      <p:ext uri="{BB962C8B-B14F-4D97-AF65-F5344CB8AC3E}">
        <p14:creationId xmlns:p14="http://schemas.microsoft.com/office/powerpoint/2010/main" val="346356057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bg/>
                                          </p:spTgt>
                                        </p:tgtEl>
                                        <p:attrNameLst>
                                          <p:attrName>style.visibility</p:attrName>
                                        </p:attrNameLst>
                                      </p:cBhvr>
                                      <p:to>
                                        <p:strVal val="visible"/>
                                      </p:to>
                                    </p:set>
                                    <p:animEffect transition="in" filter="circle(in)">
                                      <p:cBhvr>
                                        <p:cTn id="12" dur="2000"/>
                                        <p:tgtEl>
                                          <p:spTgt spid="7">
                                            <p:bg/>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circle(in)">
                                      <p:cBhvr>
                                        <p:cTn id="17" dur="20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circle(in)">
                                      <p:cBhvr>
                                        <p:cTn id="22" dur="20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circle(in)">
                                      <p:cBhvr>
                                        <p:cTn id="27" dur="20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circle(in)">
                                      <p:cBhvr>
                                        <p:cTn id="32" dur="20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circle(in)">
                                      <p:cBhvr>
                                        <p:cTn id="37" dur="20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circle(in)">
                                      <p:cBhvr>
                                        <p:cTn id="42" dur="2000"/>
                                        <p:tgtEl>
                                          <p:spTgt spid="7">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Effect transition="in" filter="circle(in)">
                                      <p:cBhvr>
                                        <p:cTn id="47" dur="2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0727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431809" cy="6858000"/>
          </a:xfrm>
          <a:prstGeom prst="rect">
            <a:avLst/>
          </a:prstGeom>
        </p:spPr>
      </p:pic>
      <p:sp>
        <p:nvSpPr>
          <p:cNvPr id="5" name="TextBox 4"/>
          <p:cNvSpPr txBox="1"/>
          <p:nvPr/>
        </p:nvSpPr>
        <p:spPr>
          <a:xfrm>
            <a:off x="5431809" y="-70338"/>
            <a:ext cx="6760191" cy="6924973"/>
          </a:xfrm>
          <a:prstGeom prst="rect">
            <a:avLst/>
          </a:prstGeom>
          <a:solidFill>
            <a:schemeClr val="accent6">
              <a:lumMod val="50000"/>
            </a:schemeClr>
          </a:solidFill>
        </p:spPr>
        <p:txBody>
          <a:bodyPr wrap="square" rtlCol="0">
            <a:spAutoFit/>
          </a:bodyPr>
          <a:lstStyle/>
          <a:p>
            <a:r>
              <a:rPr lang="en-US" sz="2000" dirty="0">
                <a:solidFill>
                  <a:schemeClr val="bg1"/>
                </a:solidFill>
              </a:rPr>
              <a:t>2. </a:t>
            </a:r>
            <a:r>
              <a:rPr lang="en-US" sz="2800" dirty="0">
                <a:solidFill>
                  <a:schemeClr val="bg1"/>
                </a:solidFill>
              </a:rPr>
              <a:t>To understand the current scenario of agriculture in </a:t>
            </a:r>
            <a:r>
              <a:rPr lang="en-US" sz="2800" dirty="0" smtClean="0">
                <a:solidFill>
                  <a:schemeClr val="bg1"/>
                </a:solidFill>
              </a:rPr>
              <a:t>Bangladesh</a:t>
            </a:r>
          </a:p>
          <a:p>
            <a:endParaRPr lang="en-US" sz="2800" dirty="0">
              <a:solidFill>
                <a:schemeClr val="bg1"/>
              </a:solidFill>
            </a:endParaRPr>
          </a:p>
          <a:p>
            <a:pPr>
              <a:buFont typeface="Arial" panose="020B0604020202020204" pitchFamily="34" charset="0"/>
              <a:buChar char="•"/>
            </a:pPr>
            <a:r>
              <a:rPr lang="en-US" sz="2000" dirty="0" smtClean="0">
                <a:solidFill>
                  <a:schemeClr val="bg1"/>
                </a:solidFill>
              </a:rPr>
              <a:t> Explore </a:t>
            </a:r>
            <a:r>
              <a:rPr lang="en-US" sz="2000" dirty="0">
                <a:solidFill>
                  <a:schemeClr val="bg1"/>
                </a:solidFill>
              </a:rPr>
              <a:t>the present state of agricultural practices, production trends, and key contributors to the agricultural sector in Bangladesh</a:t>
            </a:r>
            <a:r>
              <a:rPr lang="en-US" sz="2000" dirty="0" smtClean="0">
                <a:solidFill>
                  <a:schemeClr val="bg1"/>
                </a:solidFill>
              </a:rPr>
              <a:t>.</a:t>
            </a:r>
          </a:p>
          <a:p>
            <a:r>
              <a:rPr lang="en-US" sz="2000" dirty="0">
                <a:solidFill>
                  <a:schemeClr val="bg1"/>
                </a:solidFill>
              </a:rPr>
              <a:t>Bangladesh has seen a rise in crop yields due to high-yielding varieties, irrigation, and fertilizer use. </a:t>
            </a:r>
            <a:r>
              <a:rPr lang="en-US" sz="2000" dirty="0" smtClean="0">
                <a:solidFill>
                  <a:schemeClr val="bg1"/>
                </a:solidFill>
              </a:rPr>
              <a:t>Assess </a:t>
            </a:r>
            <a:r>
              <a:rPr lang="en-US" sz="2000" dirty="0">
                <a:solidFill>
                  <a:schemeClr val="bg1"/>
                </a:solidFill>
              </a:rPr>
              <a:t>the role of government policies, technological advancements, and socio-economic factors influencing agricultural growth</a:t>
            </a:r>
            <a:r>
              <a:rPr lang="en-US" sz="2000" dirty="0" smtClean="0">
                <a:solidFill>
                  <a:schemeClr val="bg1"/>
                </a:solidFill>
              </a:rPr>
              <a:t>.</a:t>
            </a:r>
          </a:p>
          <a:p>
            <a:r>
              <a:rPr lang="en-US" sz="2000" dirty="0">
                <a:solidFill>
                  <a:schemeClr val="bg1"/>
                </a:solidFill>
              </a:rPr>
              <a:t>Government subsidies, mobile </a:t>
            </a:r>
            <a:r>
              <a:rPr lang="en-US" sz="2000" dirty="0" err="1">
                <a:solidFill>
                  <a:schemeClr val="bg1"/>
                </a:solidFill>
              </a:rPr>
              <a:t>agri</a:t>
            </a:r>
            <a:r>
              <a:rPr lang="en-US" sz="2000" dirty="0">
                <a:solidFill>
                  <a:schemeClr val="bg1"/>
                </a:solidFill>
              </a:rPr>
              <a:t>-tech, and improved rural infrastructure support agricultural growth. NGOs and women’s participation have strengthened rural livelihoods and farm efficiency.</a:t>
            </a:r>
          </a:p>
          <a:p>
            <a:pPr>
              <a:buFont typeface="Arial" panose="020B0604020202020204" pitchFamily="34" charset="0"/>
              <a:buChar char="•"/>
            </a:pPr>
            <a:r>
              <a:rPr lang="en-US" sz="2000" dirty="0">
                <a:solidFill>
                  <a:schemeClr val="bg1"/>
                </a:solidFill>
              </a:rPr>
              <a:t>Identify the major crops, livestock, and farming techniques used in different regions of the country</a:t>
            </a:r>
            <a:r>
              <a:rPr lang="en-US" sz="2000" dirty="0" smtClean="0">
                <a:solidFill>
                  <a:schemeClr val="bg1"/>
                </a:solidFill>
              </a:rPr>
              <a:t>.</a:t>
            </a:r>
          </a:p>
          <a:p>
            <a:r>
              <a:rPr lang="en-US" sz="2000" dirty="0">
                <a:solidFill>
                  <a:schemeClr val="bg1"/>
                </a:solidFill>
              </a:rPr>
              <a:t>Major crops include rice, jute, maize, and vegetables, with poultry and aquaculture also key. Regional practices vary—north uses deep irrigation, south focuses on shrimp, and hills on fruits and mixed farming.</a:t>
            </a:r>
          </a:p>
        </p:txBody>
      </p:sp>
    </p:spTree>
    <p:extLst>
      <p:ext uri="{BB962C8B-B14F-4D97-AF65-F5344CB8AC3E}">
        <p14:creationId xmlns:p14="http://schemas.microsoft.com/office/powerpoint/2010/main" val="20094303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ractor driving a field&#10;&#10;AI-generated content may be incorrect.">
            <a:extLst>
              <a:ext uri="{FF2B5EF4-FFF2-40B4-BE49-F238E27FC236}">
                <a16:creationId xmlns:a16="http://schemas.microsoft.com/office/drawing/2014/main" xmlns="" id="{AC84DA34-140A-05CF-E30A-73CFB229E7FC}"/>
              </a:ext>
            </a:extLst>
          </p:cNvPr>
          <p:cNvPicPr>
            <a:picLocks noChangeAspect="1"/>
          </p:cNvPicPr>
          <p:nvPr/>
        </p:nvPicPr>
        <p:blipFill>
          <a:blip r:embed="rId2">
            <a:extLst>
              <a:ext uri="{28A0092B-C50C-407E-A947-70E740481C1C}">
                <a14:useLocalDpi xmlns:a14="http://schemas.microsoft.com/office/drawing/2010/main" val="0"/>
              </a:ext>
            </a:extLst>
          </a:blip>
          <a:srcRect l="17832" r="39034" b="2"/>
          <a:stretch/>
        </p:blipFill>
        <p:spPr>
          <a:xfrm>
            <a:off x="7937254" y="0"/>
            <a:ext cx="4254745" cy="6858000"/>
          </a:xfrm>
          <a:prstGeom prst="rect">
            <a:avLst/>
          </a:prstGeom>
        </p:spPr>
      </p:pic>
      <p:sp>
        <p:nvSpPr>
          <p:cNvPr id="11" name="Rectangle 10">
            <a:extLst>
              <a:ext uri="{FF2B5EF4-FFF2-40B4-BE49-F238E27FC236}">
                <a16:creationId xmlns:a16="http://schemas.microsoft.com/office/drawing/2014/main" xmlns="" id="{891D1FF4-7F97-4936-9A4C-9FB71D8FB4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xmlns="" id="{28A2659A-A300-989D-043E-BA0FE97318E2}"/>
              </a:ext>
            </a:extLst>
          </p:cNvPr>
          <p:cNvSpPr txBox="1"/>
          <p:nvPr/>
        </p:nvSpPr>
        <p:spPr>
          <a:xfrm>
            <a:off x="229009" y="237744"/>
            <a:ext cx="7499746" cy="2954655"/>
          </a:xfrm>
          <a:prstGeom prst="rect">
            <a:avLst/>
          </a:prstGeom>
          <a:solidFill>
            <a:schemeClr val="bg2"/>
          </a:solidFill>
        </p:spPr>
        <p:txBody>
          <a:bodyPr wrap="square">
            <a:spAutoFit/>
          </a:bodyPr>
          <a:lstStyle/>
          <a:p>
            <a:r>
              <a:rPr lang="en-US" sz="2400" b="1" dirty="0">
                <a:solidFill>
                  <a:srgbClr val="C00000"/>
                </a:solidFill>
              </a:rPr>
              <a:t>3</a:t>
            </a:r>
            <a:r>
              <a:rPr lang="en-US" sz="2400" b="1" dirty="0" smtClean="0">
                <a:solidFill>
                  <a:srgbClr val="C00000"/>
                </a:solidFill>
              </a:rPr>
              <a:t>. Soil </a:t>
            </a:r>
            <a:r>
              <a:rPr lang="en-US" sz="2400" b="1" dirty="0">
                <a:solidFill>
                  <a:srgbClr val="C00000"/>
                </a:solidFill>
              </a:rPr>
              <a:t>Fertility Decline</a:t>
            </a:r>
          </a:p>
          <a:p>
            <a:pPr>
              <a:buFont typeface="Arial" panose="020B0604020202020204" pitchFamily="34" charset="0"/>
              <a:buChar char="•"/>
            </a:pPr>
            <a:r>
              <a:rPr lang="en-US" b="1" dirty="0"/>
              <a:t>Soil Salinity:</a:t>
            </a:r>
            <a:r>
              <a:rPr lang="en-US" dirty="0"/>
              <a:t> Coastal areas suffer from increased salinity due to rising sea levels and shrimp farming.</a:t>
            </a:r>
          </a:p>
          <a:p>
            <a:pPr>
              <a:buFont typeface="Arial" panose="020B0604020202020204" pitchFamily="34" charset="0"/>
              <a:buChar char="•"/>
            </a:pPr>
            <a:r>
              <a:rPr lang="en-US" b="1" dirty="0"/>
              <a:t>Soil Erosion:</a:t>
            </a:r>
            <a:r>
              <a:rPr lang="en-US" dirty="0"/>
              <a:t> Intensive farming and deforestation lead to loss of fertile topsoil.</a:t>
            </a:r>
          </a:p>
          <a:p>
            <a:pPr>
              <a:buFont typeface="Arial" panose="020B0604020202020204" pitchFamily="34" charset="0"/>
              <a:buChar char="•"/>
            </a:pPr>
            <a:r>
              <a:rPr lang="en-US" b="1" dirty="0"/>
              <a:t>Overuse of Chemical Fertilizers and Pesticides:</a:t>
            </a:r>
            <a:r>
              <a:rPr lang="en-US" dirty="0"/>
              <a:t> Excessive reliance on agrochemicals has led to soil degradation and declining soil health.</a:t>
            </a:r>
          </a:p>
          <a:p>
            <a:r>
              <a:rPr lang="en-US" b="1" dirty="0"/>
              <a:t>Academic Perspective:</a:t>
            </a:r>
            <a:r>
              <a:rPr lang="en-US" dirty="0"/>
              <a:t> Sustainable land management practices, including crop rotation, organic fertilizers, and agroforestry, are being recommended to counteract soil degradation (Hossain &amp; </a:t>
            </a:r>
            <a:r>
              <a:rPr lang="en-US" dirty="0" err="1"/>
              <a:t>Haque</a:t>
            </a:r>
            <a:r>
              <a:rPr lang="en-US" dirty="0"/>
              <a:t>, 2021).</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8" y="3364655"/>
            <a:ext cx="4018164" cy="349334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8882" y="3364655"/>
            <a:ext cx="3872557" cy="3493345"/>
          </a:xfrm>
          <a:prstGeom prst="rect">
            <a:avLst/>
          </a:prstGeom>
        </p:spPr>
      </p:pic>
    </p:spTree>
    <p:extLst>
      <p:ext uri="{BB962C8B-B14F-4D97-AF65-F5344CB8AC3E}">
        <p14:creationId xmlns:p14="http://schemas.microsoft.com/office/powerpoint/2010/main" val="65813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 xmlns:a16="http://schemas.microsoft.com/office/drawing/2014/main" id="{6258F736-B256-8039-9DC6-F4E49A5C5AD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12068638" y="0"/>
            <a:ext cx="123362" cy="6858000"/>
            <a:chOff x="12068638" y="0"/>
            <a:chExt cx="123362" cy="6858000"/>
          </a:xfrm>
        </p:grpSpPr>
        <p:sp>
          <p:nvSpPr>
            <p:cNvPr id="2056" name="Rectangle 2055">
              <a:extLst>
                <a:ext uri="{FF2B5EF4-FFF2-40B4-BE49-F238E27FC236}">
                  <a16:creationId xmlns="" xmlns:a16="http://schemas.microsoft.com/office/drawing/2014/main" id="{10B4520A-996E-330C-99DA-69CA4D89E9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 xmlns:a16="http://schemas.microsoft.com/office/drawing/2014/main" id="{EC8FA945-E356-695F-18D6-CAD4EF34FE4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ontent Placeholder 5"/>
          <p:cNvSpPr>
            <a:spLocks noGrp="1"/>
          </p:cNvSpPr>
          <p:nvPr>
            <p:ph idx="1"/>
          </p:nvPr>
        </p:nvSpPr>
        <p:spPr>
          <a:xfrm>
            <a:off x="2084103" y="1312003"/>
            <a:ext cx="8596668" cy="3880773"/>
          </a:xfrm>
          <a:solidFill>
            <a:srgbClr val="FFFF00"/>
          </a:solidFill>
        </p:spPr>
        <p:txBody>
          <a:bodyPr/>
          <a:lstStyle/>
          <a:p>
            <a:pPr marL="0" indent="0">
              <a:buNone/>
            </a:pPr>
            <a:r>
              <a:rPr lang="en-US" sz="2800" b="1" dirty="0" smtClean="0">
                <a:solidFill>
                  <a:schemeClr val="tx1"/>
                </a:solidFill>
              </a:rPr>
              <a:t>4. </a:t>
            </a:r>
            <a:r>
              <a:rPr lang="en-US" sz="2800" b="1" dirty="0">
                <a:solidFill>
                  <a:schemeClr val="tx1"/>
                </a:solidFill>
              </a:rPr>
              <a:t>Small Landholding and Fragmentation</a:t>
            </a:r>
          </a:p>
          <a:p>
            <a:pPr>
              <a:buFont typeface="Arial" panose="020B0604020202020204" pitchFamily="34" charset="0"/>
              <a:buChar char="•"/>
            </a:pPr>
            <a:r>
              <a:rPr lang="en-US" b="1" dirty="0">
                <a:solidFill>
                  <a:schemeClr val="tx1"/>
                </a:solidFill>
              </a:rPr>
              <a:t>Most farmers in Bangladesh operate on small plots, often less than one hectare.</a:t>
            </a:r>
          </a:p>
          <a:p>
            <a:pPr>
              <a:buFont typeface="Arial" panose="020B0604020202020204" pitchFamily="34" charset="0"/>
              <a:buChar char="•"/>
            </a:pPr>
            <a:r>
              <a:rPr lang="en-US" b="1" dirty="0">
                <a:solidFill>
                  <a:schemeClr val="tx1"/>
                </a:solidFill>
              </a:rPr>
              <a:t>Land fragmentation reduces productivity and makes mechanization difficult.</a:t>
            </a:r>
          </a:p>
          <a:p>
            <a:pPr>
              <a:buFont typeface="Arial" panose="020B0604020202020204" pitchFamily="34" charset="0"/>
              <a:buChar char="•"/>
            </a:pPr>
            <a:r>
              <a:rPr lang="en-US" b="1" dirty="0">
                <a:solidFill>
                  <a:schemeClr val="tx1"/>
                </a:solidFill>
              </a:rPr>
              <a:t>Farmers lack access to financial resources to consolidate land or invest in modern technologies.</a:t>
            </a:r>
          </a:p>
          <a:p>
            <a:r>
              <a:rPr lang="en-US" b="1" dirty="0">
                <a:solidFill>
                  <a:schemeClr val="tx1"/>
                </a:solidFill>
              </a:rPr>
              <a:t>Academic Perspective: Land tenure reforms, cooperative farming models, and land consolidation programs have been proposed as potential solutions (Islam et al., 2020).</a:t>
            </a:r>
          </a:p>
          <a:p>
            <a:endParaRPr lang="en-US" dirty="0"/>
          </a:p>
        </p:txBody>
      </p:sp>
    </p:spTree>
    <p:extLst>
      <p:ext uri="{BB962C8B-B14F-4D97-AF65-F5344CB8AC3E}">
        <p14:creationId xmlns:p14="http://schemas.microsoft.com/office/powerpoint/2010/main" val="1741436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circle(in)">
                                      <p:cBhvr>
                                        <p:cTn id="7" dur="20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circle(in)">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circle(in)">
                                      <p:cBhvr>
                                        <p:cTn id="17" dur="20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ircle(in)">
                                      <p:cBhvr>
                                        <p:cTn id="22" dur="20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circle(in)">
                                      <p:cBhvr>
                                        <p:cTn id="27" dur="20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circle(in)">
                                      <p:cBhvr>
                                        <p:cTn id="32"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7B434741-BC78-7592-E51B-97485F239103}"/>
              </a:ext>
            </a:extLst>
          </p:cNvPr>
          <p:cNvGrpSpPr>
            <a:grpSpLocks/>
          </p:cNvGrpSpPr>
          <p:nvPr/>
        </p:nvGrpSpPr>
        <p:grpSpPr bwMode="auto">
          <a:xfrm>
            <a:off x="307975" y="196947"/>
            <a:ext cx="5656263" cy="6541477"/>
            <a:chOff x="486012" y="2598181"/>
            <a:chExt cx="6897425" cy="2383252"/>
          </a:xfrm>
        </p:grpSpPr>
        <p:sp>
          <p:nvSpPr>
            <p:cNvPr id="3" name="Rounded Rectangle 2">
              <a:extLst>
                <a:ext uri="{FF2B5EF4-FFF2-40B4-BE49-F238E27FC236}">
                  <a16:creationId xmlns="" xmlns:a16="http://schemas.microsoft.com/office/drawing/2014/main" id="{D015AD69-10DD-AB4A-B4B6-33C7CB943DA8}"/>
                </a:ext>
              </a:extLst>
            </p:cNvPr>
            <p:cNvSpPr/>
            <p:nvPr/>
          </p:nvSpPr>
          <p:spPr>
            <a:xfrm>
              <a:off x="486012" y="2598181"/>
              <a:ext cx="6897425" cy="2383252"/>
            </a:xfrm>
            <a:prstGeom prst="roundRect">
              <a:avLst>
                <a:gd name="adj" fmla="val 9871"/>
              </a:avLst>
            </a:prstGeom>
            <a:solidFill>
              <a:schemeClr val="tx1">
                <a:lumMod val="75000"/>
                <a:lumOff val="25000"/>
              </a:schemeClr>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p>
          </p:txBody>
        </p:sp>
        <p:sp>
          <p:nvSpPr>
            <p:cNvPr id="39942" name="TextBox 3">
              <a:extLst>
                <a:ext uri="{FF2B5EF4-FFF2-40B4-BE49-F238E27FC236}">
                  <a16:creationId xmlns="" xmlns:a16="http://schemas.microsoft.com/office/drawing/2014/main" id="{309C55BD-1996-44F7-BDAE-FB7912BD8FFF}"/>
                </a:ext>
              </a:extLst>
            </p:cNvPr>
            <p:cNvSpPr txBox="1">
              <a:spLocks noChangeArrowheads="1"/>
            </p:cNvSpPr>
            <p:nvPr/>
          </p:nvSpPr>
          <p:spPr bwMode="auto">
            <a:xfrm>
              <a:off x="909093" y="2801935"/>
              <a:ext cx="6051264" cy="199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gn="ctr">
                <a:buNone/>
              </a:pPr>
              <a:r>
                <a:rPr lang="en-US" b="1" dirty="0">
                  <a:solidFill>
                    <a:schemeClr val="bg1"/>
                  </a:solidFill>
                </a:rPr>
                <a:t>5</a:t>
              </a:r>
              <a:r>
                <a:rPr lang="en-US" sz="4000" b="1" dirty="0" smtClean="0">
                  <a:solidFill>
                    <a:schemeClr val="bg1"/>
                  </a:solidFill>
                </a:rPr>
                <a:t>. </a:t>
              </a:r>
              <a:r>
                <a:rPr lang="en-US" sz="3200" b="1" dirty="0">
                  <a:solidFill>
                    <a:schemeClr val="bg1"/>
                  </a:solidFill>
                </a:rPr>
                <a:t>Water Management Challenges</a:t>
              </a:r>
            </a:p>
            <a:p>
              <a:r>
                <a:rPr lang="en-US" sz="2000" dirty="0">
                  <a:solidFill>
                    <a:schemeClr val="bg1"/>
                  </a:solidFill>
                </a:rPr>
                <a:t>Dependence on monsoon rains leads to water supply variability.</a:t>
              </a:r>
            </a:p>
            <a:p>
              <a:r>
                <a:rPr lang="en-US" sz="2000" b="1" dirty="0">
                  <a:solidFill>
                    <a:schemeClr val="bg1"/>
                  </a:solidFill>
                </a:rPr>
                <a:t>Irrigation Inefficiency:</a:t>
              </a:r>
              <a:r>
                <a:rPr lang="en-US" sz="2000" dirty="0">
                  <a:solidFill>
                    <a:schemeClr val="bg1"/>
                  </a:solidFill>
                </a:rPr>
                <a:t> Groundwater depletion due to excessive irrigation </a:t>
              </a:r>
              <a:r>
                <a:rPr lang="en-US" sz="2000" dirty="0" smtClean="0">
                  <a:solidFill>
                    <a:schemeClr val="bg1"/>
                  </a:solidFill>
                </a:rPr>
                <a:t>for </a:t>
              </a:r>
              <a:r>
                <a:rPr lang="en-US" sz="2000" dirty="0">
                  <a:solidFill>
                    <a:schemeClr val="bg1"/>
                  </a:solidFill>
                </a:rPr>
                <a:t>rice cultivation.</a:t>
              </a:r>
            </a:p>
            <a:p>
              <a:r>
                <a:rPr lang="en-US" sz="2000" b="1" dirty="0">
                  <a:solidFill>
                    <a:schemeClr val="bg1"/>
                  </a:solidFill>
                </a:rPr>
                <a:t>Arsenic Contamination:</a:t>
              </a:r>
              <a:r>
                <a:rPr lang="en-US" sz="2000" dirty="0">
                  <a:solidFill>
                    <a:schemeClr val="bg1"/>
                  </a:solidFill>
                </a:rPr>
                <a:t> High levels of arsenic in groundwater pose risks to crops and human health.</a:t>
              </a:r>
            </a:p>
            <a:p>
              <a:r>
                <a:rPr lang="en-US" sz="2000" b="1" dirty="0">
                  <a:solidFill>
                    <a:schemeClr val="bg1"/>
                  </a:solidFill>
                </a:rPr>
                <a:t>Academic Perspective:</a:t>
              </a:r>
              <a:r>
                <a:rPr lang="en-US" sz="2000" dirty="0">
                  <a:solidFill>
                    <a:schemeClr val="bg1"/>
                  </a:solidFill>
                </a:rPr>
                <a:t> Improved irrigation techniques, such as drip and sprinkler systems, and better groundwater management policies are necessary for sustainable water use (Ahmed et al., 2023).</a:t>
              </a:r>
            </a:p>
          </p:txBody>
        </p:sp>
      </p:grpSp>
      <p:pic>
        <p:nvPicPr>
          <p:cNvPr id="9" name="Picture 8">
            <a:extLst>
              <a:ext uri="{FF2B5EF4-FFF2-40B4-BE49-F238E27FC236}">
                <a16:creationId xmlns="" xmlns:a16="http://schemas.microsoft.com/office/drawing/2014/main" id="{B3342E55-F5F7-C778-3A84-4790F87A4BD8}"/>
              </a:ext>
            </a:extLst>
          </p:cNvPr>
          <p:cNvPicPr>
            <a:picLocks noChangeAspect="1"/>
          </p:cNvPicPr>
          <p:nvPr/>
        </p:nvPicPr>
        <p:blipFill rotWithShape="1">
          <a:blip r:embed="rId2">
            <a:extLst>
              <a:ext uri="{28A0092B-C50C-407E-A947-70E740481C1C}">
                <a14:useLocalDpi xmlns:a14="http://schemas.microsoft.com/office/drawing/2010/main" val="0"/>
              </a:ext>
            </a:extLst>
          </a:blip>
          <a:srcRect r="33701"/>
          <a:stretch/>
        </p:blipFill>
        <p:spPr bwMode="auto">
          <a:xfrm>
            <a:off x="6293468" y="0"/>
            <a:ext cx="5898531"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 xmlns:a16="http://schemas.microsoft.com/office/drawing/2014/main" id="{B04E9103-AD84-2B38-4764-04D76446E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293468" y="3760788"/>
            <a:ext cx="5898531"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68870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90E6BCB2-9D02-B88B-2905-6121F2830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64" y="-3722"/>
            <a:ext cx="7537726" cy="5227094"/>
          </a:xfrm>
          <a:prstGeom prst="rect">
            <a:avLst/>
          </a:prstGeom>
        </p:spPr>
      </p:pic>
      <p:sp>
        <p:nvSpPr>
          <p:cNvPr id="18" name="Rectangle 17">
            <a:extLst>
              <a:ext uri="{FF2B5EF4-FFF2-40B4-BE49-F238E27FC236}">
                <a16:creationId xmlns:a16="http://schemas.microsoft.com/office/drawing/2014/main" xmlns="" id="{AE3A741D-C19B-960A-5803-1C58871478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DC39DE25-0E4E-0AA7-0932-1D78C23727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xmlns="" id="{8D6EA299-0840-6DEA-E670-C49AEBC87E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Content Placeholder 2">
            <a:extLst>
              <a:ext uri="{FF2B5EF4-FFF2-40B4-BE49-F238E27FC236}">
                <a16:creationId xmlns:a16="http://schemas.microsoft.com/office/drawing/2014/main" xmlns="" id="{007DA908-B35A-0016-F263-13138A713038}"/>
              </a:ext>
            </a:extLst>
          </p:cNvPr>
          <p:cNvSpPr>
            <a:spLocks noGrp="1"/>
          </p:cNvSpPr>
          <p:nvPr>
            <p:ph idx="1"/>
          </p:nvPr>
        </p:nvSpPr>
        <p:spPr>
          <a:xfrm>
            <a:off x="7345456" y="256222"/>
            <a:ext cx="4846544" cy="6341834"/>
          </a:xfrm>
          <a:solidFill>
            <a:schemeClr val="accent3">
              <a:lumMod val="50000"/>
            </a:schemeClr>
          </a:solidFill>
        </p:spPr>
        <p:txBody>
          <a:bodyPr anchor="t">
            <a:noAutofit/>
          </a:bodyPr>
          <a:lstStyle/>
          <a:p>
            <a:r>
              <a:rPr lang="en-GB" sz="1700" dirty="0">
                <a:solidFill>
                  <a:schemeClr val="bg1"/>
                </a:solidFill>
              </a:rPr>
              <a:t>Agriculture in Bangladesh today faces serious water and environmental issues. Because it depends so heavily on seasonal rains, water availability can be unpredictable. The overuse of groundwater for growing </a:t>
            </a:r>
            <a:r>
              <a:rPr lang="en-GB" sz="1700" dirty="0" smtClean="0">
                <a:solidFill>
                  <a:schemeClr val="bg1"/>
                </a:solidFill>
              </a:rPr>
              <a:t>rice </a:t>
            </a:r>
            <a:r>
              <a:rPr lang="en-GB" sz="1700" dirty="0">
                <a:solidFill>
                  <a:schemeClr val="bg1"/>
                </a:solidFill>
              </a:rPr>
              <a:t>has also caused water levels to drop. On top of that, many areas suffer from arsenic contamination in groundwater, which is harmful to both crops and human health. Experts suggest adopting more efficient irrigation methods, like drip and sprinkler systems, along with better management of water resources. Bangladesh is also one of the countries most at risk from climate change. Rising sea levels, increased soil salinity, erratic monsoons, and more frequent floods and droughts are all affecting farming. Since agriculture makes up about 13% of the country’s GDP and employs over 40% of the population, adopting climate-smart farming practices is essential to protect both livelihoods and food production</a:t>
            </a:r>
          </a:p>
          <a:p>
            <a:pPr marL="0" indent="0" algn="just">
              <a:buNone/>
            </a:pPr>
            <a:endParaRPr lang="en-GB" sz="1700" dirty="0">
              <a:solidFill>
                <a:schemeClr val="bg1"/>
              </a:solidFill>
              <a:latin typeface="Book Antiqua" panose="02040602050305030304" pitchFamily="18" charset="0"/>
            </a:endParaRPr>
          </a:p>
        </p:txBody>
      </p:sp>
      <p:sp>
        <p:nvSpPr>
          <p:cNvPr id="8" name="Title 1"/>
          <p:cNvSpPr txBox="1">
            <a:spLocks/>
          </p:cNvSpPr>
          <p:nvPr/>
        </p:nvSpPr>
        <p:spPr>
          <a:xfrm>
            <a:off x="1222928" y="5434957"/>
            <a:ext cx="4702002" cy="1320800"/>
          </a:xfrm>
          <a:prstGeom prst="rect">
            <a:avLst/>
          </a:prstGeom>
        </p:spPr>
        <p:txBody>
          <a:bodyPr vert="horz" lIns="91440" tIns="45720" rIns="91440" bIns="45720" rtlCol="0" anchor="t">
            <a:normAutofit fontScale="8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smtClean="0">
                <a:solidFill>
                  <a:schemeClr val="tx1"/>
                </a:solidFill>
              </a:rPr>
              <a:t>Water and Climate Challenges in Bangladeshi Agriculture</a:t>
            </a:r>
            <a:endParaRPr lang="en-US" b="1" dirty="0">
              <a:solidFill>
                <a:schemeClr val="tx1"/>
              </a:solidFill>
            </a:endParaRPr>
          </a:p>
        </p:txBody>
      </p:sp>
    </p:spTree>
    <p:extLst>
      <p:ext uri="{BB962C8B-B14F-4D97-AF65-F5344CB8AC3E}">
        <p14:creationId xmlns:p14="http://schemas.microsoft.com/office/powerpoint/2010/main" val="30154029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E539394-160C-2D0C-D198-712D16574544}"/>
            </a:ext>
          </a:extLst>
        </p:cNvPr>
        <p:cNvGrpSpPr/>
        <p:nvPr/>
      </p:nvGrpSpPr>
      <p:grpSpPr>
        <a:xfrm>
          <a:off x="0" y="0"/>
          <a:ext cx="0" cy="0"/>
          <a:chOff x="0" y="0"/>
          <a:chExt cx="0" cy="0"/>
        </a:xfrm>
      </p:grpSpPr>
      <p:sp useBgFill="1">
        <p:nvSpPr>
          <p:cNvPr id="21" name="Rectangle 20">
            <a:extLst>
              <a:ext uri="{FF2B5EF4-FFF2-40B4-BE49-F238E27FC236}">
                <a16:creationId xmlns="" xmlns:a16="http://schemas.microsoft.com/office/drawing/2014/main" id="{493213E9-45F8-0F58-AC7B-C582716DFC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A76F13D2-DF8B-3B88-7CA4-51F5207A8F5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 xmlns:a16="http://schemas.microsoft.com/office/drawing/2014/main" id="{3F5F2153-5484-88BD-9FC9-702A9F047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0" y="0"/>
            <a:ext cx="3770138" cy="6857999"/>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10">
            <a:extLst>
              <a:ext uri="{FF2B5EF4-FFF2-40B4-BE49-F238E27FC236}">
                <a16:creationId xmlns="" xmlns:a16="http://schemas.microsoft.com/office/drawing/2014/main" id="{654D8185-24DB-E1FC-4867-792013581C62}"/>
              </a:ext>
            </a:extLst>
          </p:cNvPr>
          <p:cNvSpPr>
            <a:spLocks noGrp="1"/>
          </p:cNvSpPr>
          <p:nvPr>
            <p:ph idx="1"/>
          </p:nvPr>
        </p:nvSpPr>
        <p:spPr>
          <a:xfrm>
            <a:off x="3611534" y="153268"/>
            <a:ext cx="4884766" cy="6302478"/>
          </a:xfrm>
          <a:prstGeom prst="rect">
            <a:avLst/>
          </a:prstGeom>
        </p:spPr>
        <p:txBody>
          <a:bodyPr vert="horz" lIns="91440" tIns="45720" rIns="91440" bIns="45720" rtlCol="0" anchor="ctr">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smtClean="0">
                <a:solidFill>
                  <a:srgbClr val="C00000"/>
                </a:solidFill>
              </a:rPr>
              <a:t>6</a:t>
            </a:r>
            <a:r>
              <a:rPr lang="en-US" sz="2100" b="1" dirty="0" smtClean="0">
                <a:solidFill>
                  <a:srgbClr val="C00000"/>
                </a:solidFill>
              </a:rPr>
              <a:t>. </a:t>
            </a:r>
            <a:r>
              <a:rPr lang="en-US" sz="2100" b="1" dirty="0">
                <a:solidFill>
                  <a:srgbClr val="C00000"/>
                </a:solidFill>
              </a:rPr>
              <a:t>Lack of Access to Modern Technology and Innovation</a:t>
            </a:r>
          </a:p>
          <a:p>
            <a:r>
              <a:rPr lang="en-US" sz="1900" b="1" dirty="0"/>
              <a:t>Dependence on Traditional Methods</a:t>
            </a:r>
          </a:p>
          <a:p>
            <a:pPr marL="0" indent="0">
              <a:buNone/>
            </a:pPr>
            <a:r>
              <a:rPr lang="en-US" sz="1900" dirty="0"/>
              <a:t>Many farmers still rely on traditional farming methods, leading to lower productivity. While these methods are sustainable, they usually result in lower yields and slower production</a:t>
            </a:r>
          </a:p>
          <a:p>
            <a:r>
              <a:rPr lang="en-US" sz="1900" b="1" dirty="0"/>
              <a:t>Limited Mechanization</a:t>
            </a:r>
          </a:p>
          <a:p>
            <a:pPr marL="0" indent="0">
              <a:buNone/>
            </a:pPr>
            <a:r>
              <a:rPr lang="en-US" sz="1900" dirty="0"/>
              <a:t>Limited adoption of mechanized farming tools due to high costs. Modern equipment like tractors and threshers are expensive and unaffordable for many small farmers.</a:t>
            </a:r>
            <a:br>
              <a:rPr lang="en-US" sz="1900" dirty="0"/>
            </a:br>
            <a:r>
              <a:rPr lang="en-US" sz="1900" dirty="0"/>
              <a:t>This creates a gap between large landowners and smallholders, limiting the latter’s productivity.</a:t>
            </a:r>
          </a:p>
          <a:p>
            <a:r>
              <a:rPr lang="en-US" sz="1900" b="1" dirty="0"/>
              <a:t>Weak Agricultural Extension Services</a:t>
            </a:r>
            <a:endParaRPr lang="en-US" sz="1900" dirty="0"/>
          </a:p>
          <a:p>
            <a:pPr marL="0" indent="0">
              <a:buNone/>
            </a:pPr>
            <a:r>
              <a:rPr lang="en-US" sz="1900" dirty="0"/>
              <a:t>Lack of agricultural research and extension services to disseminate modern farming techniques.</a:t>
            </a:r>
          </a:p>
          <a:p>
            <a:r>
              <a:rPr lang="en-US" sz="1900" b="1" dirty="0"/>
              <a:t>Academic Perspective:</a:t>
            </a:r>
            <a:r>
              <a:rPr lang="en-US" sz="1900" dirty="0"/>
              <a:t> Strengthening agricultural extension services and promoting precision agriculture could enhance productivity (Rahman &amp; </a:t>
            </a:r>
            <a:r>
              <a:rPr lang="en-US" sz="1900" dirty="0" err="1"/>
              <a:t>Sarker</a:t>
            </a:r>
            <a:r>
              <a:rPr lang="en-US" sz="1900" dirty="0"/>
              <a:t>, 2021).</a:t>
            </a:r>
          </a:p>
          <a:p>
            <a:r>
              <a:rPr lang="en-US" sz="1900" b="1" dirty="0"/>
              <a:t>Poor Access to Innovation</a:t>
            </a:r>
          </a:p>
          <a:p>
            <a:pPr marL="0" indent="0">
              <a:buNone/>
            </a:pPr>
            <a:r>
              <a:rPr lang="en-US" sz="1900" dirty="0"/>
              <a:t>Technological advancements are slow to reach rural areas due to poor infrastructure and low </a:t>
            </a:r>
            <a:r>
              <a:rPr lang="en-US" sz="1900" dirty="0" err="1"/>
              <a:t>investment.Even</a:t>
            </a:r>
            <a:r>
              <a:rPr lang="en-US" sz="1900" dirty="0"/>
              <a:t> when innovations exist, they often don’t get adopted because of limited access and awareness.</a:t>
            </a:r>
          </a:p>
        </p:txBody>
      </p:sp>
      <p:pic>
        <p:nvPicPr>
          <p:cNvPr id="2" name="Picture 1">
            <a:extLst>
              <a:ext uri="{FF2B5EF4-FFF2-40B4-BE49-F238E27FC236}">
                <a16:creationId xmlns="" xmlns:a16="http://schemas.microsoft.com/office/drawing/2014/main" id="{C3497328-425E-972C-17B2-79005032AC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3669" y="0"/>
            <a:ext cx="3948332" cy="6857999"/>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35604844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2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circle(in)">
                                      <p:cBhvr>
                                        <p:cTn id="37" dur="20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circle(in)">
                                      <p:cBhvr>
                                        <p:cTn id="42" dur="20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circle(in)">
                                      <p:cBhvr>
                                        <p:cTn id="47" dur="20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ircle(in)">
                                      <p:cBhvr>
                                        <p:cTn id="5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136"/>
            <a:ext cx="6400800" cy="3429000"/>
          </a:xfrm>
          <a:custGeom>
            <a:avLst/>
            <a:gdLst/>
            <a:ahLst/>
            <a:cxnLst/>
            <a:rect l="l" t="t" r="r" b="b"/>
            <a:pathLst>
              <a:path w="4551305" h="3429000">
                <a:moveTo>
                  <a:pt x="509916" y="0"/>
                </a:moveTo>
                <a:lnTo>
                  <a:pt x="4551305" y="0"/>
                </a:lnTo>
                <a:lnTo>
                  <a:pt x="4551305" y="1"/>
                </a:lnTo>
                <a:lnTo>
                  <a:pt x="3693885" y="1"/>
                </a:lnTo>
                <a:lnTo>
                  <a:pt x="3181696" y="3429000"/>
                </a:lnTo>
                <a:lnTo>
                  <a:pt x="0" y="3429000"/>
                </a:lnTo>
                <a:close/>
              </a:path>
            </a:pathLst>
          </a:custGeom>
        </p:spPr>
      </p:pic>
      <p:graphicFrame>
        <p:nvGraphicFramePr>
          <p:cNvPr id="11" name="Content Placeholder 2">
            <a:extLst>
              <a:ext uri="{FF2B5EF4-FFF2-40B4-BE49-F238E27FC236}">
                <a16:creationId xmlns="" xmlns:a16="http://schemas.microsoft.com/office/drawing/2014/main" id="{EE9E56E9-6EF6-BFBE-F3CB-48E2C241B72D}"/>
              </a:ext>
            </a:extLst>
          </p:cNvPr>
          <p:cNvGraphicFramePr>
            <a:graphicFrameLocks noGrp="1"/>
          </p:cNvGraphicFramePr>
          <p:nvPr>
            <p:ph idx="4294967295"/>
            <p:extLst>
              <p:ext uri="{D42A27DB-BD31-4B8C-83A1-F6EECF244321}">
                <p14:modId xmlns:p14="http://schemas.microsoft.com/office/powerpoint/2010/main" val="4036185262"/>
              </p:ext>
            </p:extLst>
          </p:nvPr>
        </p:nvGraphicFramePr>
        <p:xfrm>
          <a:off x="5286018" y="931598"/>
          <a:ext cx="6618703" cy="4938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69" y="3400864"/>
            <a:ext cx="5117205" cy="3457136"/>
          </a:xfrm>
          <a:custGeom>
            <a:avLst/>
            <a:gdLst/>
            <a:ahLst/>
            <a:cxnLst/>
            <a:rect l="l" t="t" r="r" b="b"/>
            <a:pathLst>
              <a:path w="3514376" h="3429001">
                <a:moveTo>
                  <a:pt x="332680" y="0"/>
                </a:moveTo>
                <a:lnTo>
                  <a:pt x="3514376" y="0"/>
                </a:lnTo>
                <a:lnTo>
                  <a:pt x="3002186" y="3429001"/>
                </a:lnTo>
                <a:lnTo>
                  <a:pt x="0" y="3429001"/>
                </a:lnTo>
                <a:lnTo>
                  <a:pt x="0" y="2237155"/>
                </a:lnTo>
                <a:close/>
              </a:path>
            </a:pathLst>
          </a:custGeom>
        </p:spPr>
      </p:pic>
    </p:spTree>
    <p:extLst>
      <p:ext uri="{BB962C8B-B14F-4D97-AF65-F5344CB8AC3E}">
        <p14:creationId xmlns:p14="http://schemas.microsoft.com/office/powerpoint/2010/main" val="3256003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xmlns="" id="{129F4FEF-3F4E-4042-8E6D-C24E201FB3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a:extLst>
              <a:ext uri="{FF2B5EF4-FFF2-40B4-BE49-F238E27FC236}">
                <a16:creationId xmlns:a16="http://schemas.microsoft.com/office/drawing/2014/main" xmlns="" id="{7EF22941-1DF5-9F59-76DD-AE29CAA1CF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14058"/>
            <a:ext cx="6243007" cy="4189690"/>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xmlns="" id="{87CD118F-2193-BA4A-02B7-7728228E01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5423" y="4191736"/>
            <a:ext cx="5753685" cy="2666263"/>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8A23914C-B503-A758-F48B-DDB946354388}"/>
              </a:ext>
            </a:extLst>
          </p:cNvPr>
          <p:cNvSpPr txBox="1"/>
          <p:nvPr/>
        </p:nvSpPr>
        <p:spPr>
          <a:xfrm>
            <a:off x="6246055" y="-1"/>
            <a:ext cx="5945945" cy="6857999"/>
          </a:xfrm>
          <a:prstGeom prst="rect">
            <a:avLst/>
          </a:prstGeom>
          <a:noFill/>
        </p:spPr>
        <p:txBody>
          <a:bodyPr vert="horz" lIns="91440" tIns="45720" rIns="91440" bIns="45720" rtlCol="0" anchor="ctr">
            <a:normAutofit/>
          </a:bodyPr>
          <a:lstStyle/>
          <a:p>
            <a:r>
              <a:rPr lang="en-US" sz="2400" b="1" dirty="0" smtClean="0">
                <a:solidFill>
                  <a:srgbClr val="C00000"/>
                </a:solidFill>
              </a:rPr>
              <a:t>8. </a:t>
            </a:r>
            <a:r>
              <a:rPr lang="en-US" sz="2400" b="1" dirty="0">
                <a:solidFill>
                  <a:srgbClr val="C00000"/>
                </a:solidFill>
              </a:rPr>
              <a:t>Food Security and Nutrition Concerns</a:t>
            </a:r>
          </a:p>
          <a:p>
            <a:pPr>
              <a:buFont typeface="Arial" panose="020B0604020202020204" pitchFamily="34" charset="0"/>
              <a:buChar char="•"/>
            </a:pPr>
            <a:r>
              <a:rPr lang="en-US" dirty="0"/>
              <a:t>Bangladesh has made progress in food production, but malnutrition remains a challenge.</a:t>
            </a:r>
          </a:p>
          <a:p>
            <a:pPr>
              <a:buFont typeface="Arial" panose="020B0604020202020204" pitchFamily="34" charset="0"/>
              <a:buChar char="•"/>
            </a:pPr>
            <a:r>
              <a:rPr lang="en-US" dirty="0"/>
              <a:t>Heavy reliance on rice cultivation limits dietary diversity.</a:t>
            </a:r>
          </a:p>
          <a:p>
            <a:r>
              <a:rPr lang="en-US" dirty="0"/>
              <a:t>Lack of access to protein-rich foods contributes to malnutrition.</a:t>
            </a:r>
            <a:r>
              <a:rPr lang="en-GB" b="1" dirty="0">
                <a:solidFill>
                  <a:srgbClr val="404040"/>
                </a:solidFill>
              </a:rPr>
              <a:t> </a:t>
            </a:r>
            <a:r>
              <a:rPr lang="en-GB" dirty="0">
                <a:solidFill>
                  <a:srgbClr val="404040"/>
                </a:solidFill>
              </a:rPr>
              <a:t>Though  people have enough rice to eat, their diets lack essential vitamins, minerals and proteins. About 24% of children under 5 suffer from stunted growth due to chronic malnutrition. The over-reliance on rice (providing 70% of daily calories. Most families can't afford or access diverse foods like vegetables, fruits, fish or eggs regularly. Seasonal food shortages in disaster-prone areas worsen the situation. Solutions require moving beyond just increasing rice yields to promoting kitchen gardens, small-scale poultry farming, and community nutrition programs alongside traditional agriculture </a:t>
            </a:r>
            <a:endParaRPr lang="en-GB" dirty="0"/>
          </a:p>
          <a:p>
            <a:endParaRPr lang="en-GB" b="1" dirty="0">
              <a:solidFill>
                <a:srgbClr val="404040"/>
              </a:solidFill>
            </a:endParaRPr>
          </a:p>
          <a:p>
            <a:r>
              <a:rPr lang="en-US" b="1" dirty="0"/>
              <a:t>Academic Perspective:</a:t>
            </a:r>
            <a:r>
              <a:rPr lang="en-US" dirty="0"/>
              <a:t> Diversification into high-value crops, fisheries, and livestock farming is recommended for improving food security and nutrition (Chowdhury et al., 2021).</a:t>
            </a:r>
          </a:p>
        </p:txBody>
      </p:sp>
    </p:spTree>
    <p:extLst>
      <p:ext uri="{BB962C8B-B14F-4D97-AF65-F5344CB8AC3E}">
        <p14:creationId xmlns:p14="http://schemas.microsoft.com/office/powerpoint/2010/main" val="29989016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xmlns="" id="{BE7270DF-375F-4ECC-989A-D033E481AE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89465"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xmlns="" id="{F0923A6A-D4F4-9E16-B14E-48D77B6251C2}"/>
              </a:ext>
            </a:extLst>
          </p:cNvPr>
          <p:cNvSpPr txBox="1"/>
          <p:nvPr/>
        </p:nvSpPr>
        <p:spPr>
          <a:xfrm>
            <a:off x="4875886" y="237744"/>
            <a:ext cx="7166860" cy="4292053"/>
          </a:xfrm>
          <a:prstGeom prst="rect">
            <a:avLst/>
          </a:prstGeom>
        </p:spPr>
        <p:txBody>
          <a:bodyPr vert="horz" lIns="91440" tIns="45720" rIns="91440" bIns="45720" rtlCol="0">
            <a:noAutofit/>
          </a:bodyPr>
          <a:lstStyle/>
          <a:p>
            <a:r>
              <a:rPr lang="en-US" sz="2000" b="1" dirty="0" smtClean="0">
                <a:solidFill>
                  <a:srgbClr val="C00000"/>
                </a:solidFill>
              </a:rPr>
              <a:t>9</a:t>
            </a:r>
            <a:r>
              <a:rPr lang="en-US" sz="2800" b="1" dirty="0" smtClean="0">
                <a:solidFill>
                  <a:srgbClr val="C00000"/>
                </a:solidFill>
              </a:rPr>
              <a:t>. </a:t>
            </a:r>
            <a:r>
              <a:rPr lang="en-US" sz="2400" b="1" dirty="0" smtClean="0">
                <a:solidFill>
                  <a:srgbClr val="C00000"/>
                </a:solidFill>
              </a:rPr>
              <a:t>Policy </a:t>
            </a:r>
            <a:r>
              <a:rPr lang="en-US" sz="2400" b="1" dirty="0">
                <a:solidFill>
                  <a:srgbClr val="C00000"/>
                </a:solidFill>
              </a:rPr>
              <a:t>and Institutional Constraints</a:t>
            </a:r>
            <a:endParaRPr lang="en-US" b="1" dirty="0">
              <a:solidFill>
                <a:srgbClr val="C00000"/>
              </a:solidFill>
            </a:endParaRPr>
          </a:p>
          <a:p>
            <a:r>
              <a:rPr lang="en-GB" sz="1600" dirty="0"/>
              <a:t>Agricultural  development in many developing countries, including Bangladesh, faces significant challenges due to policy and institutional constraints.</a:t>
            </a:r>
            <a:endParaRPr lang="en-US" sz="1600" b="1" dirty="0">
              <a:solidFill>
                <a:srgbClr val="C00000"/>
              </a:solidFill>
            </a:endParaRPr>
          </a:p>
          <a:p>
            <a:pPr>
              <a:buFont typeface="Arial" panose="020B0604020202020204" pitchFamily="34" charset="0"/>
              <a:buChar char="•"/>
            </a:pPr>
            <a:r>
              <a:rPr lang="en-US" sz="1600" dirty="0"/>
              <a:t>Inconsistent agricultural policies and lack of long-term planning.</a:t>
            </a:r>
          </a:p>
          <a:p>
            <a:r>
              <a:rPr lang="en-GB" sz="1600" dirty="0"/>
              <a:t>One of the most pressing issues is the inconsistency of agricultural policies and the lack of long-term planning. These inconsistencies often stem from frequent policy shifts with changes in government, leading to uncertainty among farmers and investors. As a result, farmers find it difficult to make informed decisions about crop selection, investment in technology, or long-term land use, which ultimately hampers productivity and rural development. </a:t>
            </a:r>
            <a:endParaRPr lang="en-US" sz="1600" dirty="0"/>
          </a:p>
          <a:p>
            <a:pPr>
              <a:buFont typeface="Arial" panose="020B0604020202020204" pitchFamily="34" charset="0"/>
              <a:buChar char="•"/>
            </a:pPr>
            <a:r>
              <a:rPr lang="en-US" sz="1600" dirty="0"/>
              <a:t>Weak enforcement of environmental regulations.</a:t>
            </a:r>
          </a:p>
          <a:p>
            <a:r>
              <a:rPr lang="en-GB" sz="1600" dirty="0"/>
              <a:t>Another critical issue is the weak enforcement of environmental regulations. Although there are existing laws aimed at protecting natural resources and ensuring sustainable farming practices, the lack of implementation and monitoring leads to practices such as overuse of chemical fertilizers, deforestation, and unregulated irrigation. These activities degrade soil quality and water resources, further threatening the long-term sustainability of agriculture.</a:t>
            </a:r>
            <a:endParaRPr lang="en-US" sz="1600" dirty="0"/>
          </a:p>
          <a:p>
            <a:pPr>
              <a:buFont typeface="Arial" panose="020B0604020202020204" pitchFamily="34" charset="0"/>
              <a:buChar char="•"/>
            </a:pPr>
            <a:endParaRPr lang="en-US" sz="1600" dirty="0"/>
          </a:p>
          <a:p>
            <a:r>
              <a:rPr lang="en-US" sz="1600" dirty="0"/>
              <a:t>Limited financial support for smallholder farmers.</a:t>
            </a:r>
            <a:r>
              <a:rPr lang="en-GB" sz="1600" dirty="0"/>
              <a:t> </a:t>
            </a:r>
          </a:p>
          <a:p>
            <a:r>
              <a:rPr lang="en-US" sz="1600" b="1" dirty="0"/>
              <a:t>Academic Perspective:</a:t>
            </a:r>
            <a:r>
              <a:rPr lang="en-US" sz="1600" dirty="0"/>
              <a:t> Strengthening agricultural policies, ensuring farmer-friendly subsidies, and improving institutional coordination are essential for sustainable agricultural development (Uddin &amp; Hossain, 2023).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775582" cy="6858000"/>
          </a:xfrm>
          <a:prstGeom prst="rect">
            <a:avLst/>
          </a:prstGeom>
        </p:spPr>
      </p:pic>
    </p:spTree>
    <p:extLst>
      <p:ext uri="{BB962C8B-B14F-4D97-AF65-F5344CB8AC3E}">
        <p14:creationId xmlns:p14="http://schemas.microsoft.com/office/powerpoint/2010/main" val="3344595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654A386-30C3-27DB-ED95-794D319F3AAA}"/>
            </a:ext>
          </a:extLst>
        </p:cNvPr>
        <p:cNvGrpSpPr/>
        <p:nvPr/>
      </p:nvGrpSpPr>
      <p:grpSpPr>
        <a:xfrm>
          <a:off x="0" y="0"/>
          <a:ext cx="0" cy="0"/>
          <a:chOff x="0" y="0"/>
          <a:chExt cx="0" cy="0"/>
        </a:xfrm>
      </p:grpSpPr>
      <p:sp useBgFill="1">
        <p:nvSpPr>
          <p:cNvPr id="11271" name="Rectangle 11270">
            <a:extLst>
              <a:ext uri="{FF2B5EF4-FFF2-40B4-BE49-F238E27FC236}">
                <a16:creationId xmlns="" xmlns:a16="http://schemas.microsoft.com/office/drawing/2014/main" id="{4E2ED6F9-63C3-4A8D-9BB4-1EA62533B67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 xmlns:a16="http://schemas.microsoft.com/office/drawing/2014/main" id="{6D72081E-AD41-4FBB-B02B-698A68DBCA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266" name="Picture 2">
            <a:extLst>
              <a:ext uri="{FF2B5EF4-FFF2-40B4-BE49-F238E27FC236}">
                <a16:creationId xmlns="" xmlns:a16="http://schemas.microsoft.com/office/drawing/2014/main" id="{5F101398-16E4-5A82-A694-9092A69014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1999" cy="3994473"/>
          </a:xfrm>
          <a:prstGeom prst="rect">
            <a:avLst/>
          </a:prstGeom>
          <a:noFill/>
          <a:extLst>
            <a:ext uri="{909E8E84-426E-40DD-AFC4-6F175D3DCCD1}">
              <a14:hiddenFill xmlns:a14="http://schemas.microsoft.com/office/drawing/2010/main">
                <a:solidFill>
                  <a:srgbClr val="FFFFFF"/>
                </a:solidFill>
              </a14:hiddenFill>
            </a:ext>
          </a:extLst>
        </p:spPr>
      </p:pic>
      <p:sp>
        <p:nvSpPr>
          <p:cNvPr id="11275" name="Rectangle 11274">
            <a:extLst>
              <a:ext uri="{FF2B5EF4-FFF2-40B4-BE49-F238E27FC236}">
                <a16:creationId xmlns="" xmlns:a16="http://schemas.microsoft.com/office/drawing/2014/main" id="{716248AD-805F-41BF-9B57-FC53E5B32F9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1277" name="Rectangle 11276">
            <a:extLst>
              <a:ext uri="{FF2B5EF4-FFF2-40B4-BE49-F238E27FC236}">
                <a16:creationId xmlns="" xmlns:a16="http://schemas.microsoft.com/office/drawing/2014/main" id="{1F82758F-B2B3-4F0A-BB90-4BFFEDD166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 xmlns:a16="http://schemas.microsoft.com/office/drawing/2014/main" id="{E138F55E-F94B-367A-83B9-A7782FF583DE}"/>
              </a:ext>
            </a:extLst>
          </p:cNvPr>
          <p:cNvSpPr txBox="1"/>
          <p:nvPr/>
        </p:nvSpPr>
        <p:spPr>
          <a:xfrm>
            <a:off x="5295826" y="4495466"/>
            <a:ext cx="6061022" cy="1536192"/>
          </a:xfrm>
          <a:prstGeom prst="rect">
            <a:avLst/>
          </a:prstGeom>
        </p:spPr>
        <p:txBody>
          <a:bodyPr vert="horz" lIns="91440" tIns="45720" rIns="91440" bIns="45720" rtlCol="0" anchor="ctr">
            <a:normAutofit/>
          </a:bodyPr>
          <a:lstStyle/>
          <a:p>
            <a:pPr algn="just" defTabSz="914400">
              <a:lnSpc>
                <a:spcPct val="90000"/>
              </a:lnSpc>
              <a:spcAft>
                <a:spcPts val="600"/>
              </a:spcAft>
            </a:pPr>
            <a:r>
              <a:rPr lang="en-US" sz="1600" dirty="0" smtClean="0"/>
              <a:t>.</a:t>
            </a:r>
            <a:endParaRPr lang="en-US" sz="1600" dirty="0"/>
          </a:p>
        </p:txBody>
      </p:sp>
      <p:sp>
        <p:nvSpPr>
          <p:cNvPr id="15" name="TextBox 14">
            <a:extLst>
              <a:ext uri="{FF2B5EF4-FFF2-40B4-BE49-F238E27FC236}">
                <a16:creationId xmlns="" xmlns:a16="http://schemas.microsoft.com/office/drawing/2014/main" id="{D066C2AC-4543-95B2-B508-BD44AC2507D5}"/>
              </a:ext>
            </a:extLst>
          </p:cNvPr>
          <p:cNvSpPr txBox="1"/>
          <p:nvPr/>
        </p:nvSpPr>
        <p:spPr>
          <a:xfrm>
            <a:off x="682432" y="5083006"/>
            <a:ext cx="4336186" cy="1277273"/>
          </a:xfrm>
          <a:prstGeom prst="rect">
            <a:avLst/>
          </a:prstGeom>
          <a:noFill/>
        </p:spPr>
        <p:txBody>
          <a:bodyPr wrap="square">
            <a:spAutoFit/>
          </a:bodyPr>
          <a:lstStyle/>
          <a:p>
            <a:pPr algn="ctr">
              <a:lnSpc>
                <a:spcPct val="90000"/>
              </a:lnSpc>
              <a:spcAft>
                <a:spcPts val="600"/>
              </a:spcAft>
            </a:pPr>
            <a:r>
              <a:rPr lang="en-US" sz="2400" b="1" dirty="0"/>
              <a:t>10. </a:t>
            </a:r>
            <a:r>
              <a:rPr lang="en-US" sz="2800" b="1" dirty="0" smtClean="0"/>
              <a:t>Education </a:t>
            </a:r>
            <a:r>
              <a:rPr lang="en-US" sz="2800" b="1" dirty="0"/>
              <a:t>and Training Deficiencies</a:t>
            </a:r>
          </a:p>
          <a:p>
            <a:pPr defTabSz="914400">
              <a:lnSpc>
                <a:spcPct val="90000"/>
              </a:lnSpc>
              <a:spcAft>
                <a:spcPts val="600"/>
              </a:spcAft>
            </a:pPr>
            <a:endParaRPr lang="en-US" sz="2400" b="1" dirty="0"/>
          </a:p>
        </p:txBody>
      </p:sp>
      <p:sp>
        <p:nvSpPr>
          <p:cNvPr id="2" name="TextBox 1"/>
          <p:cNvSpPr txBox="1"/>
          <p:nvPr/>
        </p:nvSpPr>
        <p:spPr>
          <a:xfrm>
            <a:off x="4984205" y="4218905"/>
            <a:ext cx="6737658" cy="2092881"/>
          </a:xfrm>
          <a:prstGeom prst="rect">
            <a:avLst/>
          </a:prstGeom>
          <a:noFill/>
        </p:spPr>
        <p:txBody>
          <a:bodyPr wrap="square" rtlCol="0">
            <a:spAutoFit/>
          </a:bodyPr>
          <a:lstStyle/>
          <a:p>
            <a:r>
              <a:rPr lang="en-US" sz="1600" b="1" dirty="0"/>
              <a:t>A significant portion of the farming community lacks formal education and proper training in modern agricultural practices. As a result, they are unaware of crop rotation, pest control techniques, climate-resilient crops, and sustainable farming. This knowledge gap leads to inefficient practices and environmental degradation. Strengthening agricultural extension services is crucial to address this issue</a:t>
            </a:r>
            <a:r>
              <a:rPr lang="en-US" sz="1600" dirty="0"/>
              <a:t>.</a:t>
            </a:r>
          </a:p>
          <a:p>
            <a:endParaRPr lang="en-US" sz="1600" dirty="0"/>
          </a:p>
        </p:txBody>
      </p:sp>
    </p:spTree>
    <p:extLst>
      <p:ext uri="{BB962C8B-B14F-4D97-AF65-F5344CB8AC3E}">
        <p14:creationId xmlns:p14="http://schemas.microsoft.com/office/powerpoint/2010/main" val="26090000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273"/>
                                        </p:tgtEl>
                                        <p:attrNameLst>
                                          <p:attrName>style.visibility</p:attrName>
                                        </p:attrNameLst>
                                      </p:cBhvr>
                                      <p:to>
                                        <p:strVal val="visible"/>
                                      </p:to>
                                    </p:set>
                                    <p:animEffect transition="in" filter="barn(inVertical)">
                                      <p:cBhvr>
                                        <p:cTn id="7"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45969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xmlns="" id="{2E7FBC41-A194-0EA2-DE88-D04CDFA018F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886" y="1"/>
            <a:ext cx="62742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64322" y="1"/>
            <a:ext cx="5927678" cy="6863417"/>
          </a:xfrm>
          <a:prstGeom prst="rect">
            <a:avLst/>
          </a:prstGeom>
          <a:solidFill>
            <a:schemeClr val="accent2">
              <a:lumMod val="75000"/>
            </a:schemeClr>
          </a:solidFill>
        </p:spPr>
        <p:txBody>
          <a:bodyPr wrap="square">
            <a:spAutoFit/>
          </a:bodyPr>
          <a:lstStyle/>
          <a:p>
            <a:r>
              <a:rPr lang="en-US" sz="2400" b="1" dirty="0">
                <a:solidFill>
                  <a:schemeClr val="bg1"/>
                </a:solidFill>
              </a:rPr>
              <a:t>3. To understand the challenges of agriculture in Bangladesh</a:t>
            </a:r>
            <a:endParaRPr lang="en-US" sz="2400" dirty="0">
              <a:solidFill>
                <a:schemeClr val="bg1"/>
              </a:solidFill>
            </a:endParaRPr>
          </a:p>
          <a:p>
            <a:pPr>
              <a:buFont typeface="Arial" panose="020B0604020202020204" pitchFamily="34" charset="0"/>
              <a:buChar char="•"/>
            </a:pPr>
            <a:r>
              <a:rPr lang="en-US" dirty="0">
                <a:solidFill>
                  <a:schemeClr val="bg1"/>
                </a:solidFill>
              </a:rPr>
              <a:t>Analyze the key difficulties faced by farmers, including climate change, water scarcity, soil degradation, and natural disasters</a:t>
            </a:r>
            <a:r>
              <a:rPr lang="en-US" dirty="0" smtClean="0">
                <a:solidFill>
                  <a:schemeClr val="bg1"/>
                </a:solidFill>
              </a:rPr>
              <a:t>.</a:t>
            </a:r>
          </a:p>
          <a:p>
            <a:pPr>
              <a:buFont typeface="Arial" panose="020B0604020202020204" pitchFamily="34" charset="0"/>
              <a:buChar char="•"/>
            </a:pPr>
            <a:endParaRPr lang="en-US" dirty="0" smtClean="0">
              <a:solidFill>
                <a:schemeClr val="bg1"/>
              </a:solidFill>
            </a:endParaRPr>
          </a:p>
          <a:p>
            <a:r>
              <a:rPr lang="en-US" sz="2000" dirty="0" smtClean="0">
                <a:solidFill>
                  <a:schemeClr val="bg1"/>
                </a:solidFill>
                <a:latin typeface="Bahnschrift SemiBold Condensed" panose="020B0502040204020203" pitchFamily="34" charset="0"/>
              </a:rPr>
              <a:t>For example: Understanding </a:t>
            </a:r>
            <a:r>
              <a:rPr lang="en-US" sz="2000" dirty="0">
                <a:solidFill>
                  <a:schemeClr val="bg1"/>
                </a:solidFill>
                <a:latin typeface="Bahnschrift SemiBold Condensed" panose="020B0502040204020203" pitchFamily="34" charset="0"/>
              </a:rPr>
              <a:t>the challenges of agriculture in Bangladesh involves examining the major issues farmers face, including climate change, water scarcity, soil degradation, and natural disasters. These environmental pressures are compounded by economic difficulties like limited access to credit, price instability, and market fluctuations. Additionally, poor infrastructure, weak policies, and slow adoption of modern technologies hinder agricultural progress</a:t>
            </a:r>
            <a:r>
              <a:rPr lang="en-US" sz="2000" dirty="0" smtClean="0">
                <a:solidFill>
                  <a:schemeClr val="bg1"/>
                </a:solidFill>
                <a:latin typeface="Bahnschrift SemiBold Condensed" panose="020B0502040204020203" pitchFamily="34" charset="0"/>
              </a:rPr>
              <a:t>.</a:t>
            </a:r>
          </a:p>
          <a:p>
            <a:endParaRPr lang="en-US" sz="2000" dirty="0">
              <a:solidFill>
                <a:schemeClr val="bg1"/>
              </a:solidFill>
            </a:endParaRPr>
          </a:p>
          <a:p>
            <a:pPr>
              <a:buFont typeface="Arial" panose="020B0604020202020204" pitchFamily="34" charset="0"/>
              <a:buChar char="•"/>
            </a:pPr>
            <a:r>
              <a:rPr lang="en-US" sz="2000" dirty="0">
                <a:solidFill>
                  <a:schemeClr val="bg1"/>
                </a:solidFill>
              </a:rPr>
              <a:t>Investigate economic challenges such as access to credit, market fluctuations, and price instability</a:t>
            </a:r>
            <a:r>
              <a:rPr lang="en-US" sz="2000" dirty="0" smtClean="0">
                <a:solidFill>
                  <a:schemeClr val="bg1"/>
                </a:solidFill>
              </a:rPr>
              <a:t>.</a:t>
            </a:r>
          </a:p>
          <a:p>
            <a:pPr>
              <a:buFont typeface="Arial" panose="020B0604020202020204" pitchFamily="34" charset="0"/>
              <a:buChar char="•"/>
            </a:pPr>
            <a:endParaRPr lang="en-US" sz="2000" dirty="0">
              <a:solidFill>
                <a:schemeClr val="bg1"/>
              </a:solidFill>
            </a:endParaRPr>
          </a:p>
          <a:p>
            <a:pPr>
              <a:buFont typeface="Arial" panose="020B0604020202020204" pitchFamily="34" charset="0"/>
              <a:buChar char="•"/>
            </a:pPr>
            <a:r>
              <a:rPr lang="en-US" sz="2000" dirty="0">
                <a:solidFill>
                  <a:schemeClr val="bg1"/>
                </a:solidFill>
              </a:rPr>
              <a:t>Examine policy-related barriers, infrastructural gaps, and issues in adopting modern agricultural technologies.</a:t>
            </a:r>
          </a:p>
        </p:txBody>
      </p:sp>
    </p:spTree>
    <p:extLst>
      <p:ext uri="{BB962C8B-B14F-4D97-AF65-F5344CB8AC3E}">
        <p14:creationId xmlns:p14="http://schemas.microsoft.com/office/powerpoint/2010/main" val="33104250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772168" y="4726490"/>
            <a:ext cx="10647661" cy="1137986"/>
          </a:xfrm>
        </p:spPr>
        <p:txBody>
          <a:bodyPr vert="horz" lIns="91440" tIns="45720" rIns="91440" bIns="45720" rtlCol="0" anchor="ctr">
            <a:noAutofit/>
          </a:bodyPr>
          <a:lstStyle/>
          <a:p>
            <a:pPr algn="ctr"/>
            <a:r>
              <a:rPr lang="en-US" sz="4400" b="1" dirty="0">
                <a:solidFill>
                  <a:schemeClr val="accent2"/>
                </a:solidFill>
              </a:rPr>
              <a:t>To understand interdisciplinary approaches in the agricultural sector in Bangladesh</a:t>
            </a:r>
            <a:endParaRPr lang="en-US" sz="4400" dirty="0">
              <a:solidFill>
                <a:schemeClr val="accent2"/>
              </a:solidFill>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485387"/>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xmlns="" id="{6109556B-EAE9-4435-B409-0519F2CBDB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552267"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53F33006-0FB3-463E-C666-0D1D28E71838}"/>
              </a:ext>
            </a:extLst>
          </p:cNvPr>
          <p:cNvSpPr>
            <a:spLocks noGrp="1"/>
          </p:cNvSpPr>
          <p:nvPr>
            <p:ph idx="1"/>
          </p:nvPr>
        </p:nvSpPr>
        <p:spPr>
          <a:xfrm>
            <a:off x="250723" y="235974"/>
            <a:ext cx="7078944" cy="6400800"/>
          </a:xfrm>
        </p:spPr>
        <p:txBody>
          <a:bodyPr vert="horz" lIns="91440" tIns="45720" rIns="91440" bIns="45720" rtlCol="0" anchor="ctr">
            <a:normAutofit fontScale="70000" lnSpcReduction="20000"/>
          </a:bodyPr>
          <a:lstStyle/>
          <a:p>
            <a:pPr marL="0" indent="0">
              <a:buNone/>
            </a:pPr>
            <a:r>
              <a:rPr lang="en-US" sz="2000" b="1" dirty="0">
                <a:solidFill>
                  <a:schemeClr val="bg1"/>
                </a:solidFill>
              </a:rPr>
              <a:t>Framing the Problem: Why Interdisciplinary</a:t>
            </a:r>
            <a:r>
              <a:rPr lang="en-US" sz="2000" b="1" dirty="0" smtClean="0">
                <a:solidFill>
                  <a:schemeClr val="bg1"/>
                </a:solidFill>
              </a:rPr>
              <a:t>?</a:t>
            </a:r>
          </a:p>
          <a:p>
            <a:r>
              <a:rPr lang="en-US" sz="2000" dirty="0" smtClean="0">
                <a:solidFill>
                  <a:schemeClr val="bg1"/>
                </a:solidFill>
              </a:rPr>
              <a:t>Agricultural </a:t>
            </a:r>
            <a:r>
              <a:rPr lang="en-US" sz="2000" dirty="0">
                <a:solidFill>
                  <a:schemeClr val="bg1"/>
                </a:solidFill>
              </a:rPr>
              <a:t>productivity in Bangladesh is hindered by:</a:t>
            </a:r>
          </a:p>
          <a:p>
            <a:r>
              <a:rPr lang="en-US" sz="2000" dirty="0">
                <a:solidFill>
                  <a:schemeClr val="bg1"/>
                </a:solidFill>
              </a:rPr>
              <a:t>Erratic weather patterns (e.g., floods, droughts)</a:t>
            </a:r>
          </a:p>
          <a:p>
            <a:r>
              <a:rPr lang="en-US" sz="2000" dirty="0">
                <a:solidFill>
                  <a:schemeClr val="bg1"/>
                </a:solidFill>
              </a:rPr>
              <a:t>Limited access to quality inputs and infrastructure</a:t>
            </a:r>
          </a:p>
          <a:p>
            <a:r>
              <a:rPr lang="en-US" sz="2000" dirty="0" smtClean="0">
                <a:solidFill>
                  <a:schemeClr val="bg1"/>
                </a:solidFill>
              </a:rPr>
              <a:t>Market instability and rural poverty</a:t>
            </a:r>
          </a:p>
          <a:p>
            <a:pPr marL="0" indent="0">
              <a:buNone/>
            </a:pPr>
            <a:endParaRPr lang="en-US" sz="2000" dirty="0" smtClean="0">
              <a:solidFill>
                <a:schemeClr val="bg1"/>
              </a:solidFill>
            </a:endParaRPr>
          </a:p>
          <a:p>
            <a:pPr marL="0" indent="0">
              <a:buNone/>
            </a:pPr>
            <a:r>
              <a:rPr lang="en-US" sz="2600" dirty="0" smtClean="0">
                <a:solidFill>
                  <a:schemeClr val="bg1"/>
                </a:solidFill>
              </a:rPr>
              <a:t>Agricultural productivity in Bangladesh faces complex, interrelated challenges that cannot be addressed by a single discipline. </a:t>
            </a:r>
            <a:r>
              <a:rPr lang="en-US" sz="2600" dirty="0">
                <a:solidFill>
                  <a:schemeClr val="bg1"/>
                </a:solidFill>
              </a:rPr>
              <a:t>C</a:t>
            </a:r>
            <a:r>
              <a:rPr lang="en-US" sz="2600" dirty="0" smtClean="0">
                <a:solidFill>
                  <a:schemeClr val="bg1"/>
                </a:solidFill>
              </a:rPr>
              <a:t>limate change significantly disrupts agriculture, causing erratic weather events such as floods, droughts, and cyclones. These events reduce crop yields and food availability. Furthermore, farmers often lack access to quality seeds, fertilizers, irrigation, and transportation, limiting their ability to respond effectively. Market instability, price volatility, and rural poverty worsen the situation, making agriculture less profitable and more risky. Rahman emphasizes that tackling these challenges requires interdisciplinary approaches that integrate climate science, economics, agronomy, and social development to create sustainable and resilient agricultural systems.</a:t>
            </a:r>
            <a:endParaRPr lang="en-US" sz="2600" b="1" dirty="0" smtClean="0">
              <a:solidFill>
                <a:schemeClr val="bg1"/>
              </a:solidFill>
            </a:endParaRPr>
          </a:p>
          <a:p>
            <a:pPr marL="0" indent="0">
              <a:buNone/>
            </a:pPr>
            <a:endParaRPr lang="en-US" sz="2000" dirty="0">
              <a:solidFill>
                <a:schemeClr val="bg1"/>
              </a:solidFill>
            </a:endParaRPr>
          </a:p>
          <a:p>
            <a:endParaRPr lang="en-US" sz="2000" dirty="0">
              <a:solidFill>
                <a:schemeClr val="bg1"/>
              </a:solidFill>
            </a:endParaRPr>
          </a:p>
          <a:p>
            <a:pPr marL="0" indent="0">
              <a:buNone/>
            </a:pPr>
            <a:r>
              <a:rPr lang="en-US" sz="2000" dirty="0">
                <a:solidFill>
                  <a:schemeClr val="bg1"/>
                </a:solidFill>
              </a:rPr>
              <a:t>📚 </a:t>
            </a:r>
            <a:r>
              <a:rPr lang="en-US" sz="2000" i="1" dirty="0">
                <a:solidFill>
                  <a:schemeClr val="bg1"/>
                </a:solidFill>
              </a:rPr>
              <a:t>Rahman, </a:t>
            </a:r>
            <a:r>
              <a:rPr lang="en-US" sz="2000" i="1" dirty="0" err="1">
                <a:solidFill>
                  <a:schemeClr val="bg1"/>
                </a:solidFill>
              </a:rPr>
              <a:t>Sanzidur</a:t>
            </a:r>
            <a:r>
              <a:rPr lang="en-US" sz="2000" i="1" dirty="0">
                <a:solidFill>
                  <a:schemeClr val="bg1"/>
                </a:solidFill>
              </a:rPr>
              <a:t>. 2019. “Climate Change, Agriculture and Food Security in Bangladesh: An Overview.” Sustainability 11(6):1611</a:t>
            </a:r>
            <a:r>
              <a:rPr lang="en-US" i="1" dirty="0">
                <a:solidFill>
                  <a:schemeClr val="bg1"/>
                </a:solidFill>
              </a:rPr>
              <a:t>.</a:t>
            </a:r>
          </a:p>
        </p:txBody>
      </p:sp>
      <p:pic>
        <p:nvPicPr>
          <p:cNvPr id="1028" name="Picture 4">
            <a:extLst>
              <a:ext uri="{FF2B5EF4-FFF2-40B4-BE49-F238E27FC236}">
                <a16:creationId xmlns:a16="http://schemas.microsoft.com/office/drawing/2014/main" xmlns="" id="{7EB60F8F-A295-E944-34E7-C818EB06AC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52266" y="1"/>
            <a:ext cx="46397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759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400" name="Rectangle 16399">
            <a:extLst>
              <a:ext uri="{FF2B5EF4-FFF2-40B4-BE49-F238E27FC236}">
                <a16:creationId xmlns:a16="http://schemas.microsoft.com/office/drawing/2014/main" xmlns="" id="{0E91F5CA-B392-444C-88E3-BF5BAAEBDE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2" name="Rectangle 16401">
            <a:extLst>
              <a:ext uri="{FF2B5EF4-FFF2-40B4-BE49-F238E27FC236}">
                <a16:creationId xmlns:a16="http://schemas.microsoft.com/office/drawing/2014/main" xmlns="" id="{0459807F-B6FA-44D3-9A53-C55B6B5688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1949" y="4080680"/>
            <a:ext cx="12949083" cy="2777319"/>
          </a:xfrm>
          <a:solidFill>
            <a:srgbClr val="92D050"/>
          </a:solidFill>
        </p:spPr>
        <p:txBody>
          <a:bodyPr anchor="b">
            <a:noAutofit/>
          </a:bodyPr>
          <a:lstStyle/>
          <a:p>
            <a:pPr algn="ctr"/>
            <a:r>
              <a:rPr lang="en-US" sz="2400" b="1" i="1" dirty="0">
                <a:solidFill>
                  <a:srgbClr val="C00000"/>
                </a:solidFill>
              </a:rPr>
              <a:t>What Is an Interdisciplinary Approach?</a:t>
            </a:r>
            <a:br>
              <a:rPr lang="en-US" sz="2400" b="1" i="1" dirty="0">
                <a:solidFill>
                  <a:srgbClr val="C00000"/>
                </a:solidFill>
              </a:rPr>
            </a:br>
            <a:r>
              <a:rPr lang="en-US" sz="2000" b="1" u="sng" dirty="0">
                <a:solidFill>
                  <a:schemeClr val="tx1"/>
                </a:solidFill>
              </a:rPr>
              <a:t>Definition:</a:t>
            </a:r>
            <a:r>
              <a:rPr lang="en-US" sz="2000" b="1" dirty="0">
                <a:solidFill>
                  <a:schemeClr val="tx1"/>
                </a:solidFill>
              </a:rPr>
              <a:t> Combining two or more academic disciplines to solve complex problems</a:t>
            </a:r>
            <a:r>
              <a:rPr lang="en-US" sz="2000" b="1" dirty="0" smtClean="0">
                <a:solidFill>
                  <a:schemeClr val="tx1"/>
                </a:solidFill>
              </a:rPr>
              <a:t>.</a:t>
            </a:r>
            <a:r>
              <a:rPr lang="en-US" sz="2000" b="1" dirty="0">
                <a:solidFill>
                  <a:schemeClr val="tx1"/>
                </a:solidFill>
              </a:rPr>
              <a:t/>
            </a:r>
            <a:br>
              <a:rPr lang="en-US" sz="2000" b="1" dirty="0">
                <a:solidFill>
                  <a:schemeClr val="tx1"/>
                </a:solidFill>
              </a:rPr>
            </a:br>
            <a:r>
              <a:rPr lang="en-US" sz="2000" b="1" u="sng" dirty="0">
                <a:solidFill>
                  <a:schemeClr val="tx1"/>
                </a:solidFill>
              </a:rPr>
              <a:t>In agriculture: </a:t>
            </a:r>
            <a:r>
              <a:rPr lang="en-US" sz="2000" b="1" dirty="0">
                <a:solidFill>
                  <a:schemeClr val="tx1"/>
                </a:solidFill>
              </a:rPr>
              <a:t>Integrating insights from climate science, engineering, economics, and social sciences to create sustainable farming solutions</a:t>
            </a:r>
            <a:r>
              <a:rPr lang="en-US" sz="2000" b="1" dirty="0" smtClean="0">
                <a:solidFill>
                  <a:schemeClr val="tx1"/>
                </a:solidFill>
              </a:rPr>
              <a:t>.</a:t>
            </a:r>
            <a:r>
              <a:rPr lang="en-US" sz="2000" b="1" dirty="0">
                <a:solidFill>
                  <a:schemeClr val="tx1"/>
                </a:solidFill>
              </a:rPr>
              <a:t/>
            </a:r>
            <a:br>
              <a:rPr lang="en-US" sz="2000" b="1" dirty="0">
                <a:solidFill>
                  <a:schemeClr val="tx1"/>
                </a:solidFill>
              </a:rPr>
            </a:br>
            <a:r>
              <a:rPr lang="en-US" sz="2000" b="1" dirty="0">
                <a:solidFill>
                  <a:srgbClr val="0070C0"/>
                </a:solidFill>
              </a:rPr>
              <a:t>📚 </a:t>
            </a:r>
            <a:r>
              <a:rPr lang="en-US" sz="2000" b="1" i="1" dirty="0">
                <a:solidFill>
                  <a:srgbClr val="0070C0"/>
                </a:solidFill>
              </a:rPr>
              <a:t>Biggs, Stephen D. 2008. “Learning from the Positive to Reduce Rural Poverty and Increase Social Justice: Institutional Innovations in Agriculture and Natural Resource Management.” Experimental Agriculture 44(1):37–60.</a:t>
            </a:r>
          </a:p>
        </p:txBody>
      </p:sp>
      <p:pic>
        <p:nvPicPr>
          <p:cNvPr id="16388" name="Picture 4">
            <a:extLst>
              <a:ext uri="{FF2B5EF4-FFF2-40B4-BE49-F238E27FC236}">
                <a16:creationId xmlns:a16="http://schemas.microsoft.com/office/drawing/2014/main" xmlns="" id="{80E497EF-CBF3-7D9E-B9B2-7461596726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949" y="11"/>
            <a:ext cx="12949083" cy="5073434"/>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8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78" name="Rectangle 3077">
            <a:extLst>
              <a:ext uri="{FF2B5EF4-FFF2-40B4-BE49-F238E27FC236}">
                <a16:creationId xmlns:a16="http://schemas.microsoft.com/office/drawing/2014/main" xmlns="" id="{04C21BAE-6866-4C7A-A7EC-C1B2E572D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xmlns="" id="{C35168DC-426B-BEF4-F132-27C6FEA383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0" name="Freeform: Shape 3079">
            <a:extLst>
              <a:ext uri="{FF2B5EF4-FFF2-40B4-BE49-F238E27FC236}">
                <a16:creationId xmlns:a16="http://schemas.microsoft.com/office/drawing/2014/main" xmlns="" id="{7E7D0C94-08B4-48AE-8813-CC4D60294F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5" name="Rectangle 6">
            <a:extLst>
              <a:ext uri="{FF2B5EF4-FFF2-40B4-BE49-F238E27FC236}">
                <a16:creationId xmlns:a16="http://schemas.microsoft.com/office/drawing/2014/main" xmlns="" id="{F0C518C2-0AA4-470C-87B9-9CBF428FBA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83D7B62-81C2-CE91-92F8-6EE21D913B13}"/>
              </a:ext>
            </a:extLst>
          </p:cNvPr>
          <p:cNvSpPr>
            <a:spLocks noGrp="1"/>
          </p:cNvSpPr>
          <p:nvPr>
            <p:ph idx="1"/>
          </p:nvPr>
        </p:nvSpPr>
        <p:spPr>
          <a:xfrm>
            <a:off x="1223923" y="1438115"/>
            <a:ext cx="4389236" cy="3696593"/>
          </a:xfrm>
        </p:spPr>
        <p:txBody>
          <a:bodyPr anchor="ctr">
            <a:normAutofit fontScale="85000" lnSpcReduction="20000"/>
          </a:bodyPr>
          <a:lstStyle/>
          <a:p>
            <a:pPr marL="0" indent="0">
              <a:buNone/>
            </a:pPr>
            <a:r>
              <a:rPr lang="en-US" sz="3300" dirty="0"/>
              <a:t>Example 1: Climate Science &amp; </a:t>
            </a:r>
            <a:r>
              <a:rPr lang="en-US" sz="3300" dirty="0" smtClean="0"/>
              <a:t>Agriculture:</a:t>
            </a:r>
          </a:p>
          <a:p>
            <a:pPr marL="0" indent="0">
              <a:buNone/>
            </a:pPr>
            <a:r>
              <a:rPr lang="en-US" dirty="0" smtClean="0"/>
              <a:t>Climate </a:t>
            </a:r>
            <a:r>
              <a:rPr lang="en-US" dirty="0"/>
              <a:t>models inform seasonal crop calendars and risk mapping.</a:t>
            </a:r>
          </a:p>
          <a:p>
            <a:r>
              <a:rPr lang="en-US" dirty="0"/>
              <a:t>Example: The Bangladesh Meteorological Department collaborates with IRRI to develop rice varieties resilient to heat and floods.</a:t>
            </a:r>
          </a:p>
          <a:p>
            <a:endParaRPr lang="en-US" dirty="0"/>
          </a:p>
          <a:p>
            <a:pPr marL="0" indent="0">
              <a:buNone/>
            </a:pPr>
            <a:r>
              <a:rPr lang="en-US" dirty="0"/>
              <a:t>📚 </a:t>
            </a:r>
            <a:r>
              <a:rPr lang="en-US" sz="2000" i="1" dirty="0" err="1"/>
              <a:t>Lobell</a:t>
            </a:r>
            <a:r>
              <a:rPr lang="en-US" sz="2000" i="1" dirty="0"/>
              <a:t>, David B., and Marshall B. Burke. 2010. “On the Use of Statistical Models to Predict Crop Yield Responses to Climate Change.” Agricultural and Forest Meteorology 150(11):1443–1452.</a:t>
            </a:r>
          </a:p>
        </p:txBody>
      </p:sp>
    </p:spTree>
    <p:extLst>
      <p:ext uri="{BB962C8B-B14F-4D97-AF65-F5344CB8AC3E}">
        <p14:creationId xmlns:p14="http://schemas.microsoft.com/office/powerpoint/2010/main" val="396606111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94E2C15-80AE-4D81-5155-365E79BF5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18" y="197971"/>
            <a:ext cx="11938782" cy="6357574"/>
          </a:xfrm>
          <a:prstGeom prst="ellipse">
            <a:avLst/>
          </a:prstGeom>
          <a:ln>
            <a:solidFill>
              <a:schemeClr val="bg1"/>
            </a:solidFill>
          </a:ln>
          <a:effectLst>
            <a:softEdge rad="112500"/>
          </a:effectLst>
        </p:spPr>
      </p:pic>
    </p:spTree>
    <p:extLst>
      <p:ext uri="{BB962C8B-B14F-4D97-AF65-F5344CB8AC3E}">
        <p14:creationId xmlns:p14="http://schemas.microsoft.com/office/powerpoint/2010/main" val="11108697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4F7EBAE4-9945-4473-9E34-B2C66EA0F0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a:extLst>
              <a:ext uri="{FF2B5EF4-FFF2-40B4-BE49-F238E27FC236}">
                <a16:creationId xmlns:a16="http://schemas.microsoft.com/office/drawing/2014/main" xmlns="" id="{70BEB1E7-2F88-40BC-B73D-42E5B6F80B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Oval">
            <a:extLst>
              <a:ext uri="{FF2B5EF4-FFF2-40B4-BE49-F238E27FC236}">
                <a16:creationId xmlns:a16="http://schemas.microsoft.com/office/drawing/2014/main" xmlns="" id="{A7B99495-F43F-4D80-A44F-2CB4764EB9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p:cNvSpPr/>
          <p:nvPr/>
        </p:nvSpPr>
        <p:spPr>
          <a:xfrm>
            <a:off x="2754911" y="1690688"/>
            <a:ext cx="6096000" cy="2985433"/>
          </a:xfrm>
          <a:prstGeom prst="rect">
            <a:avLst/>
          </a:prstGeom>
          <a:solidFill>
            <a:schemeClr val="bg1"/>
          </a:solidFill>
        </p:spPr>
        <p:txBody>
          <a:bodyPr>
            <a:spAutoFit/>
          </a:bodyPr>
          <a:lstStyle/>
          <a:p>
            <a:r>
              <a:rPr lang="en-US" sz="2800" b="1" dirty="0" smtClean="0"/>
              <a:t>Example 2: Engineering &amp; Technology Engineers develop:</a:t>
            </a:r>
          </a:p>
          <a:p>
            <a:r>
              <a:rPr lang="en-US" dirty="0" smtClean="0"/>
              <a:t>Solar-powered irrigation </a:t>
            </a:r>
            <a:r>
              <a:rPr lang="en-US" dirty="0" err="1" smtClean="0"/>
              <a:t>pumpsLow</a:t>
            </a:r>
            <a:r>
              <a:rPr lang="en-US" dirty="0" smtClean="0"/>
              <a:t>-cost greenhouses</a:t>
            </a:r>
          </a:p>
          <a:p>
            <a:r>
              <a:rPr lang="en-US" dirty="0" smtClean="0"/>
              <a:t>Example: BRRI’s mechanized rice transplanting machine reduces labor needs by 50%.</a:t>
            </a:r>
          </a:p>
          <a:p>
            <a:endParaRPr lang="en-US" dirty="0" smtClean="0"/>
          </a:p>
          <a:p>
            <a:r>
              <a:rPr lang="en-US" dirty="0" smtClean="0"/>
              <a:t>📚 </a:t>
            </a:r>
            <a:r>
              <a:rPr lang="en-US" sz="2000" i="1" dirty="0" smtClean="0"/>
              <a:t>Hossain, Md. </a:t>
            </a:r>
            <a:r>
              <a:rPr lang="en-US" sz="2000" i="1" dirty="0" err="1" smtClean="0"/>
              <a:t>Alamgir</a:t>
            </a:r>
            <a:r>
              <a:rPr lang="en-US" sz="2000" i="1" dirty="0" smtClean="0"/>
              <a:t>, et al. 2021. “Adoption of Mechanized Rice Transplanting in Bangladesh.” Agricultural Systems 188:103034</a:t>
            </a:r>
            <a:r>
              <a:rPr lang="en-US" dirty="0" smtClean="0"/>
              <a:t>.</a:t>
            </a:r>
            <a:endParaRPr lang="en-US" dirty="0"/>
          </a:p>
        </p:txBody>
      </p:sp>
    </p:spTree>
    <p:extLst>
      <p:ext uri="{BB962C8B-B14F-4D97-AF65-F5344CB8AC3E}">
        <p14:creationId xmlns:p14="http://schemas.microsoft.com/office/powerpoint/2010/main" val="134474220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C43D351-12ED-8E21-21EC-1A55ADC0895E}"/>
            </a:ext>
          </a:extLst>
        </p:cNvPr>
        <p:cNvGrpSpPr/>
        <p:nvPr/>
      </p:nvGrpSpPr>
      <p:grpSpPr>
        <a:xfrm>
          <a:off x="0" y="0"/>
          <a:ext cx="0" cy="0"/>
          <a:chOff x="0" y="0"/>
          <a:chExt cx="0" cy="0"/>
        </a:xfrm>
      </p:grpSpPr>
      <p:sp useBgFill="1">
        <p:nvSpPr>
          <p:cNvPr id="14343" name="Rectangle 14342">
            <a:extLst>
              <a:ext uri="{FF2B5EF4-FFF2-40B4-BE49-F238E27FC236}">
                <a16:creationId xmlns="" xmlns:a16="http://schemas.microsoft.com/office/drawing/2014/main" id="{04C21BAE-6866-4C7A-A7EC-C1B2E572D5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Top 6 Reasons Why I Love Sylhet - Bproperty">
            <a:extLst>
              <a:ext uri="{FF2B5EF4-FFF2-40B4-BE49-F238E27FC236}">
                <a16:creationId xmlns="" xmlns:a16="http://schemas.microsoft.com/office/drawing/2014/main" id="{1AA8855F-0C01-0B6A-F329-34A83DAD6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695" b="7035"/>
          <a:stretch/>
        </p:blipFill>
        <p:spPr bwMode="auto">
          <a:xfrm>
            <a:off x="1"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4345" name="Freeform: Shape 14344">
            <a:extLst>
              <a:ext uri="{FF2B5EF4-FFF2-40B4-BE49-F238E27FC236}">
                <a16:creationId xmlns="" xmlns:a16="http://schemas.microsoft.com/office/drawing/2014/main" id="{C74F2646-08C7-4051-81DA-751C43A03FC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47" name="Freeform: Shape 14346">
            <a:extLst>
              <a:ext uri="{FF2B5EF4-FFF2-40B4-BE49-F238E27FC236}">
                <a16:creationId xmlns="" xmlns:a16="http://schemas.microsoft.com/office/drawing/2014/main" id="{DCD6552F-C98B-4FBA-842F-3EF2D5ACA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 xmlns:a16="http://schemas.microsoft.com/office/drawing/2014/main" id="{64D671DE-D0F5-5131-0F21-DC048A830EB8}"/>
              </a:ext>
            </a:extLst>
          </p:cNvPr>
          <p:cNvSpPr txBox="1"/>
          <p:nvPr/>
        </p:nvSpPr>
        <p:spPr>
          <a:xfrm>
            <a:off x="1215899" y="1033753"/>
            <a:ext cx="5886449" cy="605050"/>
          </a:xfrm>
          <a:prstGeom prst="rect">
            <a:avLst/>
          </a:prstGeom>
        </p:spPr>
        <p:txBody>
          <a:bodyPr vert="horz" lIns="91440" tIns="45720" rIns="91440" bIns="45720" rtlCol="0" anchor="ctr">
            <a:normAutofit fontScale="77500" lnSpcReduction="20000"/>
          </a:bodyPr>
          <a:lstStyle/>
          <a:p>
            <a:r>
              <a:rPr lang="en-US" sz="3600" b="1" dirty="0"/>
              <a:t>Example 3</a:t>
            </a:r>
            <a:r>
              <a:rPr lang="en-US" sz="3600" dirty="0"/>
              <a:t>: </a:t>
            </a:r>
            <a:r>
              <a:rPr lang="en-US" sz="3600" b="1" dirty="0"/>
              <a:t>Economics &amp; Markets </a:t>
            </a:r>
          </a:p>
        </p:txBody>
      </p:sp>
      <p:sp>
        <p:nvSpPr>
          <p:cNvPr id="14349" name="Rectangle 6">
            <a:extLst>
              <a:ext uri="{FF2B5EF4-FFF2-40B4-BE49-F238E27FC236}">
                <a16:creationId xmlns="" xmlns:a16="http://schemas.microsoft.com/office/drawing/2014/main" id="{F0C518C2-0AA4-470C-87B9-9CBF428FBA2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B47D9EED-0675-40EE-3BCA-E579CF3519D0}"/>
              </a:ext>
            </a:extLst>
          </p:cNvPr>
          <p:cNvSpPr txBox="1"/>
          <p:nvPr/>
        </p:nvSpPr>
        <p:spPr>
          <a:xfrm>
            <a:off x="1283384" y="1848465"/>
            <a:ext cx="5962990" cy="3808533"/>
          </a:xfrm>
          <a:prstGeom prst="rect">
            <a:avLst/>
          </a:prstGeom>
        </p:spPr>
        <p:txBody>
          <a:bodyPr vert="horz" lIns="91440" tIns="45720" rIns="91440" bIns="45720" rtlCol="0" anchor="ctr">
            <a:normAutofit fontScale="77500" lnSpcReduction="20000"/>
          </a:bodyPr>
          <a:lstStyle/>
          <a:p>
            <a:r>
              <a:rPr lang="en-US" sz="2000" dirty="0" smtClean="0"/>
              <a:t>Economists</a:t>
            </a:r>
            <a:r>
              <a:rPr lang="en-US" sz="2000" dirty="0"/>
              <a:t>:</a:t>
            </a:r>
          </a:p>
          <a:p>
            <a:r>
              <a:rPr lang="en-US" sz="2000" dirty="0"/>
              <a:t>Model input-output </a:t>
            </a:r>
            <a:r>
              <a:rPr lang="en-US" sz="2000" dirty="0" err="1"/>
              <a:t>systemsAnalyze</a:t>
            </a:r>
            <a:r>
              <a:rPr lang="en-US" sz="2000" dirty="0"/>
              <a:t> subsidy impacts</a:t>
            </a:r>
            <a:br>
              <a:rPr lang="en-US" sz="2000" dirty="0"/>
            </a:br>
            <a:r>
              <a:rPr lang="en-US" sz="2000" dirty="0"/>
              <a:t>Economists analyze how inputs like seeds, water, and labor relate to outputs like crop yields and profits. This helps optimize farm productivity and economic planning.</a:t>
            </a:r>
          </a:p>
          <a:p>
            <a:endParaRPr lang="en-US" sz="2000" dirty="0"/>
          </a:p>
          <a:p>
            <a:r>
              <a:rPr lang="en-US" sz="2000" dirty="0"/>
              <a:t>Evaluate profitability of crop diversification</a:t>
            </a:r>
            <a:br>
              <a:rPr lang="en-US" sz="2000" dirty="0"/>
            </a:br>
            <a:r>
              <a:rPr lang="en-US" sz="2000" dirty="0"/>
              <a:t>Economists assess if growing different crops instead of just one improves income and reduces risk for farmers.</a:t>
            </a:r>
          </a:p>
          <a:p>
            <a:endParaRPr lang="en-US" sz="2000" dirty="0"/>
          </a:p>
          <a:p>
            <a:r>
              <a:rPr lang="en-US" sz="2000" dirty="0"/>
              <a:t>Example: “Farm Economics Lab” at BARC evaluates cost-benefit of high-value crops like capsicum and strawberries.</a:t>
            </a:r>
          </a:p>
          <a:p>
            <a:endParaRPr lang="en-US" sz="2000" dirty="0"/>
          </a:p>
          <a:p>
            <a:endParaRPr lang="en-US" sz="2000" dirty="0"/>
          </a:p>
          <a:p>
            <a:r>
              <a:rPr lang="en-US" sz="2000" dirty="0"/>
              <a:t>📚 </a:t>
            </a:r>
            <a:r>
              <a:rPr lang="en-US" sz="2400" i="1" dirty="0"/>
              <a:t>Hossain, </a:t>
            </a:r>
            <a:r>
              <a:rPr lang="en-US" sz="2400" i="1" dirty="0" err="1"/>
              <a:t>Mahabub</a:t>
            </a:r>
            <a:r>
              <a:rPr lang="en-US" sz="2400" i="1" dirty="0"/>
              <a:t>. 2015. “Sustainable Agricultural Development in Bangladesh: Challenges and Policy Options.” Bangladesh Development Studies 38(4):95–112</a:t>
            </a:r>
            <a:r>
              <a:rPr lang="en-US" sz="2000" dirty="0"/>
              <a:t>.</a:t>
            </a:r>
          </a:p>
        </p:txBody>
      </p:sp>
    </p:spTree>
    <p:extLst>
      <p:ext uri="{BB962C8B-B14F-4D97-AF65-F5344CB8AC3E}">
        <p14:creationId xmlns:p14="http://schemas.microsoft.com/office/powerpoint/2010/main" val="7271310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xmlns="" id="{891D1FF4-7F97-4936-9A4C-9FB71D8FB4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37744" y="237744"/>
            <a:ext cx="7652977" cy="63825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xmlns="" id="{17BA5A9F-CB71-9F1B-FB4A-7E90F0ECE7F9}"/>
              </a:ext>
            </a:extLst>
          </p:cNvPr>
          <p:cNvSpPr>
            <a:spLocks noGrp="1"/>
          </p:cNvSpPr>
          <p:nvPr>
            <p:ph type="title"/>
          </p:nvPr>
        </p:nvSpPr>
        <p:spPr>
          <a:xfrm>
            <a:off x="816483" y="444155"/>
            <a:ext cx="6281928" cy="1186207"/>
          </a:xfrm>
        </p:spPr>
        <p:txBody>
          <a:bodyPr>
            <a:normAutofit/>
          </a:bodyPr>
          <a:lstStyle/>
          <a:p>
            <a:pPr algn="ctr"/>
            <a:r>
              <a:rPr lang="en-US" sz="2800" b="1" dirty="0">
                <a:solidFill>
                  <a:schemeClr val="tx1"/>
                </a:solidFill>
              </a:rPr>
              <a:t>Example 4: Social Sciences &amp; Communities</a:t>
            </a:r>
          </a:p>
        </p:txBody>
      </p:sp>
      <p:sp>
        <p:nvSpPr>
          <p:cNvPr id="4" name="AutoShape 2" descr="Close-up of a painting of paleolithic men">
            <a:extLst>
              <a:ext uri="{FF2B5EF4-FFF2-40B4-BE49-F238E27FC236}">
                <a16:creationId xmlns:a16="http://schemas.microsoft.com/office/drawing/2014/main" xmlns="" id="{4916D5AE-F5EC-4A90-87CC-AFD5C5AAD547}"/>
              </a:ext>
            </a:extLst>
          </p:cNvPr>
          <p:cNvSpPr>
            <a:spLocks noChangeAspect="1" noChangeArrowheads="1"/>
          </p:cNvSpPr>
          <p:nvPr/>
        </p:nvSpPr>
        <p:spPr bwMode="auto">
          <a:xfrm>
            <a:off x="8143875" y="792162"/>
            <a:ext cx="838200" cy="838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xmlns="" id="{B37A3137-5B84-B555-42ED-903174F883DF}"/>
              </a:ext>
            </a:extLst>
          </p:cNvPr>
          <p:cNvSpPr txBox="1"/>
          <p:nvPr/>
        </p:nvSpPr>
        <p:spPr>
          <a:xfrm>
            <a:off x="816483" y="1630362"/>
            <a:ext cx="6780556" cy="4278094"/>
          </a:xfrm>
          <a:prstGeom prst="rect">
            <a:avLst/>
          </a:prstGeom>
          <a:noFill/>
        </p:spPr>
        <p:txBody>
          <a:bodyPr wrap="square">
            <a:spAutoFit/>
          </a:bodyPr>
          <a:lstStyle/>
          <a:p>
            <a:pPr marL="285750" indent="-285750">
              <a:buFont typeface="Arial" panose="020B0604020202020204" pitchFamily="34" charset="0"/>
              <a:buChar char="•"/>
            </a:pPr>
            <a:r>
              <a:rPr lang="en-US" sz="1600" dirty="0" smtClean="0"/>
              <a:t>Anthropologists </a:t>
            </a:r>
            <a:r>
              <a:rPr lang="en-US" sz="1600" dirty="0"/>
              <a:t>and sociologists assess:</a:t>
            </a:r>
          </a:p>
          <a:p>
            <a:r>
              <a:rPr lang="en-US" sz="1600" dirty="0"/>
              <a:t>Indigenous knowledge systems</a:t>
            </a:r>
          </a:p>
          <a:p>
            <a:r>
              <a:rPr lang="en-US" sz="1600" dirty="0"/>
              <a:t>Researchers study traditional farming methods and wisdom to see how they contribute to sustainable agriculture.</a:t>
            </a:r>
          </a:p>
          <a:p>
            <a:endParaRPr lang="en-US" sz="1600" dirty="0"/>
          </a:p>
          <a:p>
            <a:pPr marL="285750" indent="-285750">
              <a:buFont typeface="Arial" panose="020B0604020202020204" pitchFamily="34" charset="0"/>
              <a:buChar char="•"/>
            </a:pPr>
            <a:r>
              <a:rPr lang="en-US" sz="1600" dirty="0"/>
              <a:t>Gender roles in farming</a:t>
            </a:r>
            <a:br>
              <a:rPr lang="en-US" sz="1600" dirty="0"/>
            </a:br>
            <a:r>
              <a:rPr lang="en-US" sz="1600" dirty="0"/>
              <a:t>They analyze how men and women participate in farming activities to address inequality and improve productivity.</a:t>
            </a:r>
          </a:p>
          <a:p>
            <a:endParaRPr lang="en-US" sz="1600" dirty="0"/>
          </a:p>
          <a:p>
            <a:pPr marL="285750" indent="-285750">
              <a:buFont typeface="Arial" panose="020B0604020202020204" pitchFamily="34" charset="0"/>
              <a:buChar char="•"/>
            </a:pPr>
            <a:r>
              <a:rPr lang="en-US" sz="1600" dirty="0"/>
              <a:t>Farmer adoption behavior</a:t>
            </a:r>
            <a:br>
              <a:rPr lang="en-US" sz="1600" dirty="0"/>
            </a:br>
            <a:r>
              <a:rPr lang="en-US" sz="1600" dirty="0"/>
              <a:t>Social scientists explore why and how farmers accept or reject new technologies and practices.</a:t>
            </a:r>
          </a:p>
          <a:p>
            <a:endParaRPr lang="en-US" sz="1600" dirty="0"/>
          </a:p>
          <a:p>
            <a:r>
              <a:rPr lang="en-US" sz="1600" dirty="0"/>
              <a:t>Example: Participatory research in </a:t>
            </a:r>
            <a:r>
              <a:rPr lang="en-US" sz="1600" dirty="0" err="1"/>
              <a:t>Rangpur</a:t>
            </a:r>
            <a:r>
              <a:rPr lang="en-US" sz="1600" dirty="0"/>
              <a:t> shows local knowledge improves adoption of pest management practices.</a:t>
            </a:r>
          </a:p>
          <a:p>
            <a:r>
              <a:rPr lang="en-US" sz="1600" dirty="0"/>
              <a:t>📚 </a:t>
            </a:r>
            <a:r>
              <a:rPr lang="en-US" sz="1600" i="1" dirty="0"/>
              <a:t>Chambers, Robert. 1994. “Participatory Rural Appraisal (PRA): Analysis of Experience.” World Development 22(9):1253–1268.</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150" y="237744"/>
            <a:ext cx="4514850" cy="6382512"/>
          </a:xfrm>
          <a:prstGeom prst="rect">
            <a:avLst/>
          </a:prstGeom>
        </p:spPr>
      </p:pic>
    </p:spTree>
    <p:extLst>
      <p:ext uri="{BB962C8B-B14F-4D97-AF65-F5344CB8AC3E}">
        <p14:creationId xmlns:p14="http://schemas.microsoft.com/office/powerpoint/2010/main" val="2423149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9370665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42730EA-FC41-599D-D01D-FC44240294B4}"/>
            </a:ext>
          </a:extLst>
        </p:cNvPr>
        <p:cNvGrpSpPr/>
        <p:nvPr/>
      </p:nvGrpSpPr>
      <p:grpSpPr>
        <a:xfrm>
          <a:off x="0" y="0"/>
          <a:ext cx="0" cy="0"/>
          <a:chOff x="0" y="0"/>
          <a:chExt cx="0" cy="0"/>
        </a:xfrm>
      </p:grpSpPr>
      <p:sp useBgFill="1">
        <p:nvSpPr>
          <p:cNvPr id="27" name="Rectangle 26">
            <a:extLst>
              <a:ext uri="{FF2B5EF4-FFF2-40B4-BE49-F238E27FC236}">
                <a16:creationId xmlns="" xmlns:a16="http://schemas.microsoft.com/office/drawing/2014/main" id="{3ED14C35-F5A9-4779-8E0C-5C49E2E103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552EA9C-B4F3-8819-3054-92DFA173164A}"/>
              </a:ext>
            </a:extLst>
          </p:cNvPr>
          <p:cNvSpPr txBox="1"/>
          <p:nvPr/>
        </p:nvSpPr>
        <p:spPr>
          <a:xfrm>
            <a:off x="-15620" y="278157"/>
            <a:ext cx="4253482" cy="2031358"/>
          </a:xfrm>
          <a:prstGeom prst="rect">
            <a:avLst/>
          </a:prstGeom>
          <a:solidFill>
            <a:srgbClr val="002060"/>
          </a:solidFill>
        </p:spPr>
        <p:txBody>
          <a:bodyPr vert="horz" lIns="91440" tIns="45720" rIns="91440" bIns="45720" rtlCol="0" anchor="ctr">
            <a:noAutofit/>
          </a:bodyPr>
          <a:lstStyle/>
          <a:p>
            <a:pPr algn="ctr">
              <a:lnSpc>
                <a:spcPct val="90000"/>
              </a:lnSpc>
              <a:spcBef>
                <a:spcPct val="0"/>
              </a:spcBef>
              <a:spcAft>
                <a:spcPts val="600"/>
              </a:spcAft>
            </a:pPr>
            <a:r>
              <a:rPr lang="en-US" sz="3600" b="1" dirty="0">
                <a:solidFill>
                  <a:schemeClr val="bg1"/>
                </a:solidFill>
              </a:rPr>
              <a:t>To understand Climate-Smart Agriculture in Bangladesh</a:t>
            </a:r>
            <a:endParaRPr lang="en-US" sz="3600" b="1" kern="1200" dirty="0">
              <a:solidFill>
                <a:schemeClr val="bg1"/>
              </a:solidFill>
              <a:latin typeface="+mj-lt"/>
              <a:ea typeface="+mj-ea"/>
              <a:cs typeface="+mj-cs"/>
            </a:endParaRPr>
          </a:p>
        </p:txBody>
      </p:sp>
      <p:pic>
        <p:nvPicPr>
          <p:cNvPr id="9" name="Picture 8">
            <a:extLst>
              <a:ext uri="{FF2B5EF4-FFF2-40B4-BE49-F238E27FC236}">
                <a16:creationId xmlns="" xmlns:a16="http://schemas.microsoft.com/office/drawing/2014/main" id="{0DC78508-0126-7AFE-16DD-B6376AB47B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713" b="9647"/>
          <a:stretch/>
        </p:blipFill>
        <p:spPr>
          <a:xfrm>
            <a:off x="8882664" y="140678"/>
            <a:ext cx="3215552" cy="2264898"/>
          </a:xfrm>
          <a:prstGeom prst="rect">
            <a:avLst/>
          </a:prstGeom>
        </p:spPr>
      </p:pic>
      <p:sp>
        <p:nvSpPr>
          <p:cNvPr id="29" name="Rectangle 28">
            <a:extLst>
              <a:ext uri="{FF2B5EF4-FFF2-40B4-BE49-F238E27FC236}">
                <a16:creationId xmlns="" xmlns:a16="http://schemas.microsoft.com/office/drawing/2014/main" id="{EF273D9E-5BEA-459A-918F-AF5ACA2584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1D7E768C-F52C-4C8D-8D28-9E77B1F2DE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849" y="2479633"/>
            <a:ext cx="4381499"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 xmlns:a16="http://schemas.microsoft.com/office/drawing/2014/main" id="{ED4B5DA0-9448-30BE-0F43-25B84DB3D535}"/>
              </a:ext>
            </a:extLst>
          </p:cNvPr>
          <p:cNvSpPr txBox="1"/>
          <p:nvPr/>
        </p:nvSpPr>
        <p:spPr>
          <a:xfrm>
            <a:off x="4442459" y="250021"/>
            <a:ext cx="4254681" cy="6403997"/>
          </a:xfrm>
          <a:prstGeom prst="rect">
            <a:avLst/>
          </a:prstGeom>
          <a:solidFill>
            <a:schemeClr val="accent3">
              <a:lumMod val="75000"/>
            </a:schemeClr>
          </a:solidFill>
        </p:spPr>
        <p:txBody>
          <a:bodyPr vert="horz" lIns="91440" tIns="45720" rIns="91440" bIns="45720" rtlCol="0" anchor="ctr">
            <a:noAutofit/>
          </a:bodyPr>
          <a:lstStyle/>
          <a:p>
            <a:pPr marL="457200" indent="-457200">
              <a:buFont typeface="Arial" panose="020B0604020202020204" pitchFamily="34" charset="0"/>
              <a:buChar char="•"/>
            </a:pPr>
            <a:r>
              <a:rPr lang="en-US" sz="1600" b="1" dirty="0"/>
              <a:t>Climate-Smart Agriculture (CSA) is an integrated approach to managing landscapes—cropland, livestock, forests, and fisheries—that aims to:</a:t>
            </a:r>
          </a:p>
          <a:p>
            <a:pPr marL="457200" indent="-457200">
              <a:buFont typeface="Arial" panose="020B0604020202020204" pitchFamily="34" charset="0"/>
              <a:buChar char="•"/>
            </a:pPr>
            <a:r>
              <a:rPr lang="en-US" sz="1600" b="1" dirty="0"/>
              <a:t>Increase agricultural productivity and </a:t>
            </a:r>
            <a:r>
              <a:rPr lang="en-US" sz="1600" b="1" dirty="0" smtClean="0"/>
              <a:t>incomes. It </a:t>
            </a:r>
            <a:r>
              <a:rPr lang="en-US" sz="1600" b="1" dirty="0"/>
              <a:t>helps farmers grow more and earn more, even in challenging conditions.</a:t>
            </a:r>
          </a:p>
          <a:p>
            <a:endParaRPr lang="en-US" sz="1600" b="1" dirty="0"/>
          </a:p>
          <a:p>
            <a:pPr marL="457200" indent="-457200">
              <a:buFont typeface="Arial" panose="020B0604020202020204" pitchFamily="34" charset="0"/>
              <a:buChar char="•"/>
            </a:pPr>
            <a:r>
              <a:rPr lang="en-US" sz="1600" b="1" dirty="0"/>
              <a:t>Enhance resilience and adaptation to climate change</a:t>
            </a:r>
            <a:br>
              <a:rPr lang="en-US" sz="1600" b="1" dirty="0"/>
            </a:br>
            <a:r>
              <a:rPr lang="en-US" sz="1600" b="1" dirty="0"/>
              <a:t>CSA uses methods that prepare farms to handle floods, droughts, heat, and other climate challenges.</a:t>
            </a:r>
          </a:p>
          <a:p>
            <a:endParaRPr lang="en-US" sz="1600" b="1" dirty="0"/>
          </a:p>
          <a:p>
            <a:pPr marL="457200" indent="-457200">
              <a:buFont typeface="Arial" panose="020B0604020202020204" pitchFamily="34" charset="0"/>
              <a:buChar char="•"/>
            </a:pPr>
            <a:r>
              <a:rPr lang="en-US" sz="1600" b="1" dirty="0"/>
              <a:t>Reduce and/or remove greenhouse gas </a:t>
            </a:r>
            <a:r>
              <a:rPr lang="en-US" sz="1600" b="1" dirty="0" smtClean="0"/>
              <a:t>emissions. It </a:t>
            </a:r>
            <a:r>
              <a:rPr lang="en-US" sz="1600" b="1" dirty="0"/>
              <a:t>includes eco-friendly practices that cut down pollution from farming (like methane and CO₂).</a:t>
            </a:r>
          </a:p>
          <a:p>
            <a:endParaRPr lang="en-US" sz="1600" b="1" dirty="0"/>
          </a:p>
          <a:p>
            <a:endParaRPr lang="en-US" sz="1600" b="1" dirty="0"/>
          </a:p>
          <a:p>
            <a:r>
              <a:rPr lang="en-US" sz="1600" b="1" dirty="0"/>
              <a:t>📚 </a:t>
            </a:r>
            <a:r>
              <a:rPr lang="en-US" sz="1600" b="1" i="1" dirty="0"/>
              <a:t>FAO. 2013. “Climate-Smart Agriculture Sourcebook.” Rome: Food and Agriculture Organization</a:t>
            </a:r>
            <a:r>
              <a:rPr lang="en-US" sz="1200" b="1" i="1" dirty="0"/>
              <a:t>.</a:t>
            </a:r>
          </a:p>
        </p:txBody>
      </p:sp>
      <p:sp>
        <p:nvSpPr>
          <p:cNvPr id="33" name="Rectangle 32">
            <a:extLst>
              <a:ext uri="{FF2B5EF4-FFF2-40B4-BE49-F238E27FC236}">
                <a16:creationId xmlns="" xmlns:a16="http://schemas.microsoft.com/office/drawing/2014/main" id="{A2CDF4EC-7B47-436E-927B-57540425857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75834" y="2516418"/>
            <a:ext cx="3416166"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 xmlns:a16="http://schemas.microsoft.com/office/drawing/2014/main" id="{5DFA5EF5-56B1-49EE-B0BB-69B6399FAD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534683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2572"/>
          <a:stretch/>
        </p:blipFill>
        <p:spPr>
          <a:xfrm>
            <a:off x="79629" y="2883877"/>
            <a:ext cx="4158233" cy="3545058"/>
          </a:xfrm>
          <a:prstGeom prst="rect">
            <a:avLst/>
          </a:prstGeom>
        </p:spPr>
      </p:pic>
      <p:pic>
        <p:nvPicPr>
          <p:cNvPr id="11" name="Content Placeholder 10"/>
          <p:cNvPicPr>
            <a:picLocks noGrp="1" noChangeAspect="1"/>
          </p:cNvPicPr>
          <p:nvPr>
            <p:ph idx="1"/>
          </p:nvPr>
        </p:nvPicPr>
        <p:blipFill rotWithShape="1">
          <a:blip r:embed="rId4">
            <a:extLst>
              <a:ext uri="{28A0092B-C50C-407E-A947-70E740481C1C}">
                <a14:useLocalDpi xmlns:a14="http://schemas.microsoft.com/office/drawing/2010/main" val="0"/>
              </a:ext>
            </a:extLst>
          </a:blip>
          <a:srcRect b="5222"/>
          <a:stretch/>
        </p:blipFill>
        <p:spPr>
          <a:xfrm>
            <a:off x="8989255" y="2691268"/>
            <a:ext cx="2977454" cy="3990886"/>
          </a:xfrm>
        </p:spPr>
      </p:pic>
    </p:spTree>
    <p:extLst>
      <p:ext uri="{BB962C8B-B14F-4D97-AF65-F5344CB8AC3E}">
        <p14:creationId xmlns:p14="http://schemas.microsoft.com/office/powerpoint/2010/main" val="88098345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xmlns="" id="{7608A14A-A37C-796E-75C2-EBF6FE0026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15" y="10"/>
            <a:ext cx="9143986"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3" name="Rectangle 11272">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2DA1F86D-5C15-DCB1-37D8-286D5F7C7A98}"/>
              </a:ext>
            </a:extLst>
          </p:cNvPr>
          <p:cNvSpPr txBox="1"/>
          <p:nvPr/>
        </p:nvSpPr>
        <p:spPr>
          <a:xfrm>
            <a:off x="-2328080" y="3733089"/>
            <a:ext cx="4248150" cy="4491038"/>
          </a:xfrm>
          <a:prstGeom prst="rect">
            <a:avLst/>
          </a:prstGeom>
        </p:spPr>
        <p:txBody>
          <a:bodyPr vert="horz" lIns="91440" tIns="45720" rIns="91440" bIns="45720" rtlCol="0" anchor="ctr">
            <a:normAutofit/>
          </a:bodyPr>
          <a:lstStyle/>
          <a:p>
            <a:r>
              <a:rPr lang="en-US" sz="2000" b="1" dirty="0" smtClean="0"/>
              <a:t>4</a:t>
            </a:r>
            <a:endParaRPr lang="en-US" dirty="0">
              <a:latin typeface="Arial" panose="020B0604020202020204" pitchFamily="34" charset="0"/>
              <a:cs typeface="Arial" panose="020B0604020202020204" pitchFamily="34" charset="0"/>
            </a:endParaRPr>
          </a:p>
        </p:txBody>
      </p:sp>
      <p:sp>
        <p:nvSpPr>
          <p:cNvPr id="7" name="Double Wave 6"/>
          <p:cNvSpPr/>
          <p:nvPr/>
        </p:nvSpPr>
        <p:spPr>
          <a:xfrm>
            <a:off x="122830" y="122830"/>
            <a:ext cx="6523629" cy="6417860"/>
          </a:xfrm>
          <a:prstGeom prst="doubleWav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latin typeface="Arial" panose="020B0604020202020204" pitchFamily="34" charset="0"/>
                <a:cs typeface="Arial" panose="020B0604020202020204" pitchFamily="34" charset="0"/>
              </a:rPr>
              <a:t>4. </a:t>
            </a:r>
            <a:r>
              <a:rPr lang="en-US" sz="2400" b="1" dirty="0">
                <a:latin typeface="Arial" panose="020B0604020202020204" pitchFamily="34" charset="0"/>
                <a:cs typeface="Arial" panose="020B0604020202020204" pitchFamily="34" charset="0"/>
              </a:rPr>
              <a:t>To understand interdisciplinary approaches in the agricultural sector in Bangladesh</a:t>
            </a:r>
          </a:p>
          <a:p>
            <a:pPr>
              <a:buFont typeface="Arial" panose="020B0604020202020204" pitchFamily="34" charset="0"/>
              <a:buChar char="•"/>
            </a:pPr>
            <a:r>
              <a:rPr lang="en-US" dirty="0">
                <a:latin typeface="Arial" panose="020B0604020202020204" pitchFamily="34" charset="0"/>
                <a:cs typeface="Arial" panose="020B0604020202020204" pitchFamily="34" charset="0"/>
              </a:rPr>
              <a:t>Explore how different fields such as climate science, engineering, economics, and social sciences contribute to improving agricultural productivity.</a:t>
            </a:r>
          </a:p>
          <a:p>
            <a:pPr>
              <a:buFont typeface="Arial" panose="020B0604020202020204" pitchFamily="34" charset="0"/>
              <a:buChar char="•"/>
            </a:pPr>
            <a:r>
              <a:rPr lang="en-US" dirty="0">
                <a:latin typeface="Arial" panose="020B0604020202020204" pitchFamily="34" charset="0"/>
                <a:cs typeface="Arial" panose="020B0604020202020204" pitchFamily="34" charset="0"/>
              </a:rPr>
              <a:t>Assess the impact of integrating technology, data analytics, and innovative farming techniques in addressing agricultural challenges.</a:t>
            </a:r>
          </a:p>
          <a:p>
            <a:pPr>
              <a:buFont typeface="Arial" panose="020B0604020202020204" pitchFamily="34" charset="0"/>
              <a:buChar char="•"/>
            </a:pPr>
            <a:r>
              <a:rPr lang="en-US" dirty="0">
                <a:latin typeface="Arial" panose="020B0604020202020204" pitchFamily="34" charset="0"/>
                <a:cs typeface="Arial" panose="020B0604020202020204" pitchFamily="34" charset="0"/>
              </a:rPr>
              <a:t>Study the role of interdisciplinary collaborations between researchers, policymakers, and local farming communities in enhancing sustainable agricultural practices.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27660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400800"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811" y="1"/>
            <a:ext cx="5837189" cy="6858000"/>
          </a:xfrm>
          <a:prstGeom prst="rect">
            <a:avLst/>
          </a:prstGeom>
        </p:spPr>
      </p:pic>
    </p:spTree>
    <p:extLst>
      <p:ext uri="{BB962C8B-B14F-4D97-AF65-F5344CB8AC3E}">
        <p14:creationId xmlns:p14="http://schemas.microsoft.com/office/powerpoint/2010/main" val="1727933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772168" y="4890479"/>
            <a:ext cx="10647661" cy="1137986"/>
          </a:xfrm>
        </p:spPr>
        <p:txBody>
          <a:bodyPr vert="horz" lIns="91440" tIns="45720" rIns="91440" bIns="45720" rtlCol="0" anchor="ctr">
            <a:noAutofit/>
          </a:bodyPr>
          <a:lstStyle/>
          <a:p>
            <a:pPr algn="ctr"/>
            <a:r>
              <a:rPr lang="en-US" sz="6600" b="1" dirty="0">
                <a:solidFill>
                  <a:schemeClr val="accent2"/>
                </a:solidFill>
              </a:rPr>
              <a:t>Why CSA in </a:t>
            </a:r>
            <a:r>
              <a:rPr lang="en-US" sz="6600" b="1" dirty="0" smtClean="0">
                <a:solidFill>
                  <a:schemeClr val="accent2"/>
                </a:solidFill>
              </a:rPr>
              <a:t>Bangladesh?</a:t>
            </a:r>
            <a:endParaRPr lang="en-US" sz="6600" b="1" dirty="0">
              <a:solidFill>
                <a:schemeClr val="accent2"/>
              </a:solidFill>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591"/>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381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xmlns="" id="{2ABE1108-6423-4E53-85A1-817683043C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a:extLst>
              <a:ext uri="{FF2B5EF4-FFF2-40B4-BE49-F238E27FC236}">
                <a16:creationId xmlns:a16="http://schemas.microsoft.com/office/drawing/2014/main" xmlns="" id="{90325DB7-63F6-09BE-A34C-4CE0EC0536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 y="14566"/>
            <a:ext cx="418711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xmlns="" id="{E36BC74E-B43A-FEAD-0353-C59F7B0875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 y="2407205"/>
            <a:ext cx="4187091" cy="209354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D6F45A14-373E-3CD9-E90B-2F72047273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 y="4729068"/>
            <a:ext cx="4187091" cy="20935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4187110" y="317586"/>
            <a:ext cx="8001841" cy="627278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342900" indent="-342900">
              <a:buFont typeface="Arial" panose="020B0604020202020204" pitchFamily="34" charset="0"/>
              <a:buChar char="•"/>
            </a:pPr>
            <a:r>
              <a:rPr lang="en-US" dirty="0" smtClean="0"/>
              <a:t>Bangladesh </a:t>
            </a:r>
            <a:r>
              <a:rPr lang="en-US" dirty="0"/>
              <a:t>is one of the most climate-vulnerable countries in the world due to:</a:t>
            </a:r>
          </a:p>
          <a:p>
            <a:pPr marL="342900" indent="-342900">
              <a:buFont typeface="Arial" panose="020B0604020202020204" pitchFamily="34" charset="0"/>
              <a:buChar char="•"/>
            </a:pPr>
            <a:r>
              <a:rPr lang="en-US" dirty="0"/>
              <a:t>Rising sea levels</a:t>
            </a:r>
          </a:p>
          <a:p>
            <a:pPr marL="342900" indent="-342900">
              <a:buFont typeface="Arial" panose="020B0604020202020204" pitchFamily="34" charset="0"/>
              <a:buChar char="•"/>
            </a:pPr>
            <a:r>
              <a:rPr lang="en-US" dirty="0"/>
              <a:t>Salinity intrusion</a:t>
            </a:r>
          </a:p>
          <a:p>
            <a:pPr marL="342900" indent="-342900">
              <a:buFont typeface="Arial" panose="020B0604020202020204" pitchFamily="34" charset="0"/>
              <a:buChar char="•"/>
            </a:pPr>
            <a:r>
              <a:rPr lang="en-US" dirty="0"/>
              <a:t>Irregular monsoons</a:t>
            </a:r>
          </a:p>
          <a:p>
            <a:pPr marL="342900" indent="-342900">
              <a:buFont typeface="Arial" panose="020B0604020202020204" pitchFamily="34" charset="0"/>
              <a:buChar char="•"/>
            </a:pPr>
            <a:r>
              <a:rPr lang="en-US" dirty="0"/>
              <a:t>Increased frequency of floods and droughts</a:t>
            </a:r>
          </a:p>
          <a:p>
            <a:pPr marL="342900" indent="-342900">
              <a:buFont typeface="Arial" panose="020B0604020202020204" pitchFamily="34" charset="0"/>
              <a:buChar char="•"/>
            </a:pPr>
            <a:r>
              <a:rPr lang="en-US" dirty="0"/>
              <a:t>Agriculture accounts for ~13% of GDP and employs 40%+ of the </a:t>
            </a:r>
            <a:r>
              <a:rPr lang="en-US" dirty="0" smtClean="0"/>
              <a:t>workforce.</a:t>
            </a:r>
          </a:p>
          <a:p>
            <a:r>
              <a:rPr lang="en-US" b="1" dirty="0"/>
              <a:t>Bangladesh ranks among the most climate-vulnerable nations globally, facing critical threats that directly affect its agricultural sector. Rising sea levels and salinity intrusion threaten coastal farming, reducing soil fertility and crop diversity. Irregular monsoons and unpredictable rainfall patterns disrupt planting and harvesting cycles, while the increased frequency of floods and droughts causes extensive crop loss and food insecurity. Given that agriculture contributes about 13% to the national GDP and employs over 40% of the workforce, these challenges have far-reaching economic and social impacts.</a:t>
            </a:r>
            <a:br>
              <a:rPr lang="en-US" b="1" dirty="0"/>
            </a:br>
            <a:r>
              <a:rPr lang="en-US" b="1" dirty="0" err="1"/>
              <a:t>Raihan</a:t>
            </a:r>
            <a:r>
              <a:rPr lang="en-US" b="1" dirty="0"/>
              <a:t> et al. (2019) argue that adopting Climate-Smart Agriculture (CSA) is essential for enhancing resilience, improving productivity, and ensuring food security under changing climatic conditions.</a:t>
            </a:r>
          </a:p>
          <a:p>
            <a:endParaRPr lang="en-US" dirty="0"/>
          </a:p>
          <a:p>
            <a:r>
              <a:rPr lang="en-US" dirty="0"/>
              <a:t>📚 </a:t>
            </a:r>
            <a:r>
              <a:rPr lang="en-US" i="1" dirty="0" err="1"/>
              <a:t>Raihan</a:t>
            </a:r>
            <a:r>
              <a:rPr lang="en-US" i="1" dirty="0"/>
              <a:t>, S., et al. 2019. “Climate Change, Agriculture and Food Security in Bangladesh.” Bangladesh Journal of Agricultural Economics 42(1):15–32.</a:t>
            </a:r>
          </a:p>
          <a:p>
            <a:pPr marR="0" lvl="0" algn="just" defTabSz="914400" fontAlgn="base">
              <a:lnSpc>
                <a:spcPct val="90000"/>
              </a:lnSpc>
              <a:spcBef>
                <a:spcPct val="0"/>
              </a:spcBef>
              <a:spcAft>
                <a:spcPts val="600"/>
              </a:spcAft>
              <a:buClrTx/>
              <a:buSzTx/>
              <a:tabLst/>
              <a:defRPr/>
            </a:pPr>
            <a:endParaRPr kumimoji="0" lang="en-US" altLang="en-US" i="0" u="none" strike="noStrike" cap="none" spc="0" normalizeH="0" baseline="0" noProof="0" dirty="0">
              <a:ln>
                <a:noFill/>
              </a:ln>
              <a:effectLst/>
              <a:uLnTx/>
              <a:uFillTx/>
              <a:latin typeface="Aptos" panose="020B0004020202020204" pitchFamily="34" charset="0"/>
            </a:endParaRPr>
          </a:p>
        </p:txBody>
      </p:sp>
      <p:sp>
        <p:nvSpPr>
          <p:cNvPr id="2" name="Rectangle 5"/>
          <p:cNvSpPr>
            <a:spLocks noChangeArrowheads="1"/>
          </p:cNvSpPr>
          <p:nvPr/>
        </p:nvSpPr>
        <p:spPr bwMode="auto">
          <a:xfrm>
            <a:off x="2004060" y="16230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19556258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84EB2986-B7C4-9446-4436-8B048CF31337}"/>
              </a:ext>
            </a:extLst>
          </p:cNvPr>
          <p:cNvSpPr txBox="1"/>
          <p:nvPr/>
        </p:nvSpPr>
        <p:spPr>
          <a:xfrm>
            <a:off x="265878" y="168812"/>
            <a:ext cx="8346584" cy="2489982"/>
          </a:xfrm>
          <a:prstGeom prst="rect">
            <a:avLst/>
          </a:prstGeom>
          <a:solidFill>
            <a:schemeClr val="accent2">
              <a:lumMod val="20000"/>
              <a:lumOff val="80000"/>
            </a:schemeClr>
          </a:solidFill>
        </p:spPr>
        <p:txBody>
          <a:bodyPr vert="horz" lIns="45720" tIns="45720" rIns="45720" bIns="45720" rtlCol="0">
            <a:normAutofit/>
          </a:bodyPr>
          <a:lstStyle/>
          <a:p>
            <a:r>
              <a:rPr lang="en-US" b="1" dirty="0"/>
              <a:t>1</a:t>
            </a:r>
            <a:r>
              <a:rPr lang="en-US" sz="2400" b="1" dirty="0"/>
              <a:t>. Technological Innovations</a:t>
            </a:r>
          </a:p>
          <a:p>
            <a:r>
              <a:rPr lang="en-US" dirty="0"/>
              <a:t>Objective: Increase yield while minimizing resource use and GHG emissions</a:t>
            </a:r>
          </a:p>
          <a:p>
            <a:r>
              <a:rPr lang="en-US" dirty="0"/>
              <a:t>Examples: Stress-tolerant crop varieties (e.g., drought- or salinity-tolerant rice)</a:t>
            </a:r>
          </a:p>
          <a:p>
            <a:r>
              <a:rPr lang="en-US" dirty="0"/>
              <a:t>Alternate Wetting and Drying (AWD) for rice fields — reduces methane emissions</a:t>
            </a:r>
          </a:p>
          <a:p>
            <a:r>
              <a:rPr lang="en-US" dirty="0"/>
              <a:t>Solar-powered irrigation systems in water-scarce areas</a:t>
            </a:r>
          </a:p>
          <a:p>
            <a:r>
              <a:rPr lang="en-US" dirty="0"/>
              <a:t>Remote sensing &amp; GIS for precision agriculture</a:t>
            </a:r>
          </a:p>
          <a:p>
            <a:r>
              <a:rPr lang="en-US" dirty="0"/>
              <a:t>📚 </a:t>
            </a:r>
            <a:r>
              <a:rPr lang="en-US" i="1" dirty="0" err="1"/>
              <a:t>Aryal</a:t>
            </a:r>
            <a:r>
              <a:rPr lang="en-US" i="1" dirty="0"/>
              <a:t>, J. P., et al. 2020. “Technological Interventions and Climate-Smart Agriculture in South Asia.” Environmental Development 33:100502.</a:t>
            </a:r>
          </a:p>
        </p:txBody>
      </p:sp>
      <p:pic>
        <p:nvPicPr>
          <p:cNvPr id="2052" name="Picture 4">
            <a:extLst>
              <a:ext uri="{FF2B5EF4-FFF2-40B4-BE49-F238E27FC236}">
                <a16:creationId xmlns:a16="http://schemas.microsoft.com/office/drawing/2014/main" xmlns="" id="{B6C8D1AF-ADF5-32A2-CBBC-48E3083E97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06933" y="168812"/>
            <a:ext cx="2800435" cy="30667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xmlns="" id="{6D09FB69-E5CE-20EA-666D-DED77C42F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776091" y="3497931"/>
            <a:ext cx="2931277" cy="28891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45" y="2855743"/>
            <a:ext cx="8457717" cy="4002258"/>
          </a:xfrm>
          <a:prstGeom prst="rect">
            <a:avLst/>
          </a:prstGeom>
        </p:spPr>
      </p:pic>
    </p:spTree>
    <p:extLst>
      <p:ext uri="{BB962C8B-B14F-4D97-AF65-F5344CB8AC3E}">
        <p14:creationId xmlns:p14="http://schemas.microsoft.com/office/powerpoint/2010/main" val="10629211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D2B783EE-0239-4717-BBEA-8C9EAC61C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548" y="132659"/>
            <a:ext cx="5786680" cy="6591698"/>
          </a:xfrm>
          <a:solidFill>
            <a:schemeClr val="accent1">
              <a:lumMod val="50000"/>
            </a:schemeClr>
          </a:solidFill>
        </p:spPr>
        <p:txBody>
          <a:bodyPr anchor="ctr">
            <a:normAutofit lnSpcReduction="10000"/>
          </a:bodyPr>
          <a:lstStyle/>
          <a:p>
            <a:pPr marL="0" indent="0">
              <a:buNone/>
            </a:pPr>
            <a:r>
              <a:rPr lang="en-US" sz="1600" b="1" dirty="0">
                <a:solidFill>
                  <a:schemeClr val="bg1"/>
                </a:solidFill>
              </a:rPr>
              <a:t>2.</a:t>
            </a:r>
            <a:r>
              <a:rPr lang="en-US" sz="1600" dirty="0">
                <a:solidFill>
                  <a:schemeClr val="bg1"/>
                </a:solidFill>
              </a:rPr>
              <a:t> </a:t>
            </a:r>
            <a:r>
              <a:rPr lang="en-US" sz="1600" b="1" dirty="0">
                <a:solidFill>
                  <a:schemeClr val="bg1"/>
                </a:solidFill>
              </a:rPr>
              <a:t>Data, ICT, and Climate Services</a:t>
            </a:r>
          </a:p>
          <a:p>
            <a:pPr marL="0" indent="0">
              <a:buNone/>
            </a:pPr>
            <a:r>
              <a:rPr lang="en-US" sz="1600" dirty="0">
                <a:solidFill>
                  <a:schemeClr val="bg1"/>
                </a:solidFill>
              </a:rPr>
              <a:t>Objective: Deliver actionable information to farmers and planners</a:t>
            </a:r>
          </a:p>
          <a:p>
            <a:pPr marL="0" indent="0">
              <a:buNone/>
            </a:pPr>
            <a:r>
              <a:rPr lang="en-US" sz="1600" dirty="0">
                <a:solidFill>
                  <a:schemeClr val="bg1"/>
                </a:solidFill>
              </a:rPr>
              <a:t>Examples:</a:t>
            </a:r>
          </a:p>
          <a:p>
            <a:r>
              <a:rPr lang="en-US" sz="1600" dirty="0" err="1">
                <a:solidFill>
                  <a:schemeClr val="bg1"/>
                </a:solidFill>
              </a:rPr>
              <a:t>Agromet</a:t>
            </a:r>
            <a:r>
              <a:rPr lang="en-US" sz="1600" dirty="0">
                <a:solidFill>
                  <a:schemeClr val="bg1"/>
                </a:solidFill>
              </a:rPr>
              <a:t> advisories sent via SMS or mobile apps</a:t>
            </a:r>
          </a:p>
          <a:p>
            <a:r>
              <a:rPr lang="en-US" sz="1600" dirty="0">
                <a:solidFill>
                  <a:schemeClr val="bg1"/>
                </a:solidFill>
              </a:rPr>
              <a:t>Digital dashboards for crop-climate modeling</a:t>
            </a:r>
          </a:p>
          <a:p>
            <a:r>
              <a:rPr lang="en-US" sz="1600" dirty="0">
                <a:solidFill>
                  <a:schemeClr val="bg1"/>
                </a:solidFill>
              </a:rPr>
              <a:t>Early warning systems for floods or </a:t>
            </a:r>
            <a:r>
              <a:rPr lang="en-US" sz="1600" dirty="0" smtClean="0">
                <a:solidFill>
                  <a:schemeClr val="bg1"/>
                </a:solidFill>
              </a:rPr>
              <a:t>pests</a:t>
            </a:r>
          </a:p>
          <a:p>
            <a:pPr marL="0" indent="0">
              <a:buNone/>
            </a:pPr>
            <a:r>
              <a:rPr lang="en-US" sz="1600" dirty="0">
                <a:solidFill>
                  <a:schemeClr val="bg1"/>
                </a:solidFill>
              </a:rPr>
              <a:t>To build climate resilience in agriculture, it is essential to equip farmers and planners with timely, relevant, and location-specific information. The objective is to transform raw climate and agricultural data into actionable insights that guide decisions on planting, harvesting, and risk management.</a:t>
            </a:r>
            <a:br>
              <a:rPr lang="en-US" sz="1600" dirty="0">
                <a:solidFill>
                  <a:schemeClr val="bg1"/>
                </a:solidFill>
              </a:rPr>
            </a:br>
            <a:r>
              <a:rPr lang="en-US" sz="1600" dirty="0">
                <a:solidFill>
                  <a:schemeClr val="bg1"/>
                </a:solidFill>
              </a:rPr>
              <a:t>T</a:t>
            </a:r>
            <a:r>
              <a:rPr lang="en-US" sz="1600" dirty="0" smtClean="0">
                <a:solidFill>
                  <a:schemeClr val="bg1"/>
                </a:solidFill>
              </a:rPr>
              <a:t>he </a:t>
            </a:r>
            <a:r>
              <a:rPr lang="en-US" sz="1600" dirty="0">
                <a:solidFill>
                  <a:schemeClr val="bg1"/>
                </a:solidFill>
              </a:rPr>
              <a:t>integration of digital tools can bridge the gap between science and field-level action. For example, </a:t>
            </a:r>
            <a:r>
              <a:rPr lang="en-US" sz="1600" dirty="0" err="1">
                <a:solidFill>
                  <a:schemeClr val="bg1"/>
                </a:solidFill>
              </a:rPr>
              <a:t>agrometeorological</a:t>
            </a:r>
            <a:r>
              <a:rPr lang="en-US" sz="1600" dirty="0">
                <a:solidFill>
                  <a:schemeClr val="bg1"/>
                </a:solidFill>
              </a:rPr>
              <a:t> advisories delivered via SMS or mobile apps help farmers adapt to changing weather. Crop-climate models, visualized through digital dashboards, support agricultural planning and policy-making. Early warning systems for floods, droughts, or pest outbreaks enable preventive action, reducing crop losses and improving food security.</a:t>
            </a:r>
          </a:p>
          <a:p>
            <a:pPr marL="0" indent="0">
              <a:buNone/>
            </a:pPr>
            <a:r>
              <a:rPr lang="en-US" sz="1600" dirty="0">
                <a:solidFill>
                  <a:schemeClr val="bg1"/>
                </a:solidFill>
              </a:rPr>
              <a:t>📚 </a:t>
            </a:r>
            <a:r>
              <a:rPr lang="en-US" sz="1600" i="1" dirty="0" err="1">
                <a:solidFill>
                  <a:schemeClr val="bg1"/>
                </a:solidFill>
              </a:rPr>
              <a:t>Zougmoré</a:t>
            </a:r>
            <a:r>
              <a:rPr lang="en-US" sz="1600" i="1" dirty="0">
                <a:solidFill>
                  <a:schemeClr val="bg1"/>
                </a:solidFill>
              </a:rPr>
              <a:t>, R., et al. 2016. “Science-Policy Interfaces for CSA in West Africa.” Frontiers in Climate 4:45</a:t>
            </a:r>
            <a:r>
              <a:rPr lang="en-US" sz="1600" dirty="0">
                <a:solidFill>
                  <a:schemeClr val="bg1"/>
                </a:solidFill>
              </a:rPr>
              <a:t>.</a:t>
            </a:r>
          </a:p>
        </p:txBody>
      </p:sp>
      <p:pic>
        <p:nvPicPr>
          <p:cNvPr id="5" name="Picture 4">
            <a:extLst>
              <a:ext uri="{FF2B5EF4-FFF2-40B4-BE49-F238E27FC236}">
                <a16:creationId xmlns:a16="http://schemas.microsoft.com/office/drawing/2014/main" xmlns="" id="{60C97DAC-519B-C775-A980-0A5958C14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776" y="3123028"/>
            <a:ext cx="6274361" cy="37349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24" name="Arc 23">
            <a:extLst>
              <a:ext uri="{FF2B5EF4-FFF2-40B4-BE49-F238E27FC236}">
                <a16:creationId xmlns:a16="http://schemas.microsoft.com/office/drawing/2014/main" xmlns="" id="{70BEB1E7-2F88-40BC-B73D-42E5B6F80B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607" y="0"/>
            <a:ext cx="5752202" cy="3123027"/>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24584622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heel(1)">
                                      <p:cBhvr>
                                        <p:cTn id="7" dur="20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heel(1)">
                                      <p:cBhvr>
                                        <p:cTn id="27" dur="20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heel(1)">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heel(1)">
                                      <p:cBhvr>
                                        <p:cTn id="37" dur="20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heel(1)">
                                      <p:cBhvr>
                                        <p:cTn id="42" dur="20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heel(1)">
                                      <p:cBhvr>
                                        <p:cTn id="47"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7" name="Straight Connector 1036">
            <a:extLst>
              <a:ext uri="{FF2B5EF4-FFF2-40B4-BE49-F238E27FC236}">
                <a16:creationId xmlns:a16="http://schemas.microsoft.com/office/drawing/2014/main" xmlns="" id="{899B6EB3-B4EB-4EC7-944A-703BAE0D1A2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39" name="Rectangle 1038">
            <a:extLst>
              <a:ext uri="{FF2B5EF4-FFF2-40B4-BE49-F238E27FC236}">
                <a16:creationId xmlns:a16="http://schemas.microsoft.com/office/drawing/2014/main" xmlns="" id="{AE2C40EC-C993-4407-B972-D2188E1EC5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94738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102D02DF-8067-DE71-04D7-E5891F2EAF87}"/>
              </a:ext>
            </a:extLst>
          </p:cNvPr>
          <p:cNvSpPr txBox="1"/>
          <p:nvPr/>
        </p:nvSpPr>
        <p:spPr>
          <a:xfrm>
            <a:off x="922868" y="877457"/>
            <a:ext cx="4583083" cy="1034862"/>
          </a:xfrm>
          <a:prstGeom prst="rect">
            <a:avLst/>
          </a:prstGeom>
        </p:spPr>
        <p:txBody>
          <a:bodyPr vert="horz" lIns="91440" tIns="45720" rIns="91440" bIns="45720" rtlCol="0" anchor="ctr">
            <a:normAutofit/>
          </a:bodyPr>
          <a:lstStyle/>
          <a:p>
            <a:pPr defTabSz="914400">
              <a:lnSpc>
                <a:spcPct val="80000"/>
              </a:lnSpc>
              <a:spcBef>
                <a:spcPct val="0"/>
              </a:spcBef>
              <a:spcAft>
                <a:spcPts val="600"/>
              </a:spcAft>
            </a:pPr>
            <a:endParaRPr lang="en-US" sz="3600" cap="all" spc="100" dirty="0">
              <a:solidFill>
                <a:schemeClr val="tx1">
                  <a:lumMod val="95000"/>
                  <a:lumOff val="5000"/>
                </a:schemeClr>
              </a:solidFill>
              <a:latin typeface="+mj-lt"/>
              <a:ea typeface="+mj-ea"/>
              <a:cs typeface="+mj-cs"/>
            </a:endParaRPr>
          </a:p>
        </p:txBody>
      </p:sp>
      <p:sp>
        <p:nvSpPr>
          <p:cNvPr id="9" name="TextBox 8">
            <a:extLst>
              <a:ext uri="{FF2B5EF4-FFF2-40B4-BE49-F238E27FC236}">
                <a16:creationId xmlns:a16="http://schemas.microsoft.com/office/drawing/2014/main" xmlns="" id="{69301A90-AA74-A121-8E68-99BBADC9873F}"/>
              </a:ext>
            </a:extLst>
          </p:cNvPr>
          <p:cNvSpPr txBox="1"/>
          <p:nvPr/>
        </p:nvSpPr>
        <p:spPr>
          <a:xfrm>
            <a:off x="82308" y="160984"/>
            <a:ext cx="5861328" cy="6563373"/>
          </a:xfrm>
          <a:prstGeom prst="rect">
            <a:avLst/>
          </a:prstGeom>
        </p:spPr>
        <p:txBody>
          <a:bodyPr vert="horz" lIns="45720" tIns="45720" rIns="45720" bIns="45720" rtlCol="0">
            <a:normAutofit fontScale="77500" lnSpcReduction="20000"/>
          </a:bodyPr>
          <a:lstStyle/>
          <a:p>
            <a:r>
              <a:rPr lang="en-US" sz="2800" b="1" dirty="0"/>
              <a:t>3. Behavioral and Cultural Adaptation</a:t>
            </a:r>
          </a:p>
          <a:p>
            <a:r>
              <a:rPr lang="en-US" sz="1900" dirty="0"/>
              <a:t>Objective</a:t>
            </a:r>
            <a:r>
              <a:rPr lang="en-US" sz="1900" dirty="0" smtClean="0"/>
              <a:t>:</a:t>
            </a:r>
          </a:p>
          <a:p>
            <a:r>
              <a:rPr lang="en-US" sz="1900" dirty="0" smtClean="0"/>
              <a:t> </a:t>
            </a:r>
            <a:endParaRPr lang="en-US" sz="1900" dirty="0"/>
          </a:p>
          <a:p>
            <a:pPr marL="285750" indent="-285750">
              <a:buFont typeface="Arial" panose="020B0604020202020204" pitchFamily="34" charset="0"/>
              <a:buChar char="•"/>
            </a:pPr>
            <a:r>
              <a:rPr lang="en-US" sz="1900" dirty="0"/>
              <a:t>Tailor CSA practices to local knowledge, beliefs, and behaviors</a:t>
            </a:r>
          </a:p>
          <a:p>
            <a:r>
              <a:rPr lang="en-US" sz="1900" dirty="0" smtClean="0"/>
              <a:t>     Examples</a:t>
            </a:r>
            <a:r>
              <a:rPr lang="en-US" sz="1900" dirty="0"/>
              <a:t>:</a:t>
            </a:r>
          </a:p>
          <a:p>
            <a:pPr marL="285750" indent="-285750">
              <a:buFont typeface="Arial" panose="020B0604020202020204" pitchFamily="34" charset="0"/>
              <a:buChar char="•"/>
            </a:pPr>
            <a:r>
              <a:rPr lang="en-US" sz="1900" dirty="0"/>
              <a:t>Using ethnographic research to understand farmer perceptions</a:t>
            </a:r>
          </a:p>
          <a:p>
            <a:pPr marL="285750" indent="-285750">
              <a:buFont typeface="Arial" panose="020B0604020202020204" pitchFamily="34" charset="0"/>
              <a:buChar char="•"/>
            </a:pPr>
            <a:r>
              <a:rPr lang="en-US" sz="1900" dirty="0"/>
              <a:t>Respecting and incorporating indigenous climate indicators </a:t>
            </a:r>
            <a:endParaRPr lang="en-US" sz="1900" dirty="0" smtClean="0"/>
          </a:p>
          <a:p>
            <a:endParaRPr lang="en-US" sz="1900" dirty="0" smtClean="0"/>
          </a:p>
          <a:p>
            <a:r>
              <a:rPr lang="en-US" sz="2100" dirty="0"/>
              <a:t>Adopting Climate-Smart Agriculture (CSA) is not just a technical challenge—it also requires understanding and aligning with local knowledge systems, cultural beliefs, and behavioral </a:t>
            </a:r>
            <a:r>
              <a:rPr lang="en-US" sz="2100" dirty="0" smtClean="0"/>
              <a:t>patterns. Ethnographic </a:t>
            </a:r>
            <a:r>
              <a:rPr lang="en-US" sz="2100" dirty="0"/>
              <a:t>and participatory approaches are essential to ensure that climate information and technologies are relevant and accepted at the community level.</a:t>
            </a:r>
            <a:br>
              <a:rPr lang="en-US" sz="2100" dirty="0"/>
            </a:br>
            <a:r>
              <a:rPr lang="en-US" sz="2100" dirty="0"/>
              <a:t>In Bangladesh, especially in the southwest, integrating indigenous climate indicators—such as traditional signs of rainfall or seasonal shifts—helps farmers relate to and trust new practices. Ethnographic research reveals how farmers perceive risks and make decisions, which is crucial for tailoring CSA interventions. Moreover, developing community-based adaptation plans encourages local ownership, strengthens trust, and increases long-term adoption of CSA strategies</a:t>
            </a:r>
            <a:r>
              <a:rPr lang="en-US" sz="2100" dirty="0" smtClean="0"/>
              <a:t>.</a:t>
            </a:r>
          </a:p>
          <a:p>
            <a:r>
              <a:rPr lang="en-US" dirty="0" smtClean="0"/>
              <a:t>(</a:t>
            </a:r>
            <a:r>
              <a:rPr lang="en-US" i="1" dirty="0">
                <a:solidFill>
                  <a:srgbClr val="FF0000"/>
                </a:solidFill>
              </a:rPr>
              <a:t>https://bigd.bracu.ac.bd/publications/exploring-ways-of-promoting-climate-adaptive-technology-in-agriculture-in-south-west-region-of-bangladesh</a:t>
            </a:r>
            <a:r>
              <a:rPr lang="en-US" i="1" dirty="0" smtClean="0">
                <a:solidFill>
                  <a:srgbClr val="FF0000"/>
                </a:solidFill>
              </a:rPr>
              <a:t>/)</a:t>
            </a:r>
          </a:p>
          <a:p>
            <a:endParaRPr lang="en-US" i="1" dirty="0">
              <a:solidFill>
                <a:srgbClr val="FF0000"/>
              </a:solidFill>
            </a:endParaRPr>
          </a:p>
          <a:p>
            <a:r>
              <a:rPr lang="en-US" dirty="0"/>
              <a:t>Designing community-based adaptation plans</a:t>
            </a:r>
          </a:p>
          <a:p>
            <a:endParaRPr lang="en-US" dirty="0"/>
          </a:p>
          <a:p>
            <a:r>
              <a:rPr lang="en-US" dirty="0"/>
              <a:t>📚 </a:t>
            </a:r>
            <a:r>
              <a:rPr lang="en-US" sz="2200" i="1" dirty="0" err="1"/>
              <a:t>Roncoli</a:t>
            </a:r>
            <a:r>
              <a:rPr lang="en-US" sz="2200" i="1" dirty="0"/>
              <a:t>, Carla. 2006. “Ethnographic and Participatory Approaches to Climate Information Use.” Climate Research 33:81–99.</a:t>
            </a:r>
          </a:p>
        </p:txBody>
      </p:sp>
      <p:pic>
        <p:nvPicPr>
          <p:cNvPr id="1028" name="Picture 4">
            <a:extLst>
              <a:ext uri="{FF2B5EF4-FFF2-40B4-BE49-F238E27FC236}">
                <a16:creationId xmlns:a16="http://schemas.microsoft.com/office/drawing/2014/main" xmlns="" id="{F40F0FA0-7DA9-2890-B38A-282860DF28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08251" y="267287"/>
            <a:ext cx="3816014" cy="3601328"/>
          </a:xfrm>
          <a:custGeom>
            <a:avLst/>
            <a:gdLst/>
            <a:ahLst/>
            <a:cxnLst/>
            <a:rect l="l" t="t" r="r" b="b"/>
            <a:pathLst>
              <a:path w="3816014" h="3920044">
                <a:moveTo>
                  <a:pt x="0" y="0"/>
                </a:moveTo>
                <a:lnTo>
                  <a:pt x="3816014" y="0"/>
                </a:lnTo>
                <a:lnTo>
                  <a:pt x="3816014" y="3103224"/>
                </a:lnTo>
                <a:lnTo>
                  <a:pt x="2157388" y="3103224"/>
                </a:lnTo>
                <a:lnTo>
                  <a:pt x="2157388" y="3920044"/>
                </a:lnTo>
                <a:lnTo>
                  <a:pt x="0" y="3920044"/>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78325FEF-7058-AB67-90E9-60C598F308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88880" y="1"/>
            <a:ext cx="2103120" cy="3097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xmlns="" id="{08AFB4DC-387A-716A-4B09-15ED77A0C6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108251" y="4026310"/>
            <a:ext cx="2162580" cy="2831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8431700" y="3259394"/>
            <a:ext cx="3760300" cy="3598606"/>
          </a:xfrm>
          <a:prstGeom prst="rect">
            <a:avLst/>
          </a:prstGeom>
        </p:spPr>
      </p:pic>
    </p:spTree>
    <p:extLst>
      <p:ext uri="{BB962C8B-B14F-4D97-AF65-F5344CB8AC3E}">
        <p14:creationId xmlns:p14="http://schemas.microsoft.com/office/powerpoint/2010/main" val="8885350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44000">
              <a:schemeClr val="accent2">
                <a:lumMod val="50000"/>
              </a:schemeClr>
            </a:gs>
            <a:gs pos="78000">
              <a:schemeClr val="accent2">
                <a:lumMod val="50000"/>
              </a:schemeClr>
            </a:gs>
          </a:gsLst>
          <a:lin ang="54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90E2DE4-2376-4DCB-B013-5F9BBBFA8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 y="0"/>
            <a:ext cx="12188824" cy="6858000"/>
          </a:xfrm>
          <a:prstGeom prst="rect">
            <a:avLst/>
          </a:prstGeom>
        </p:spPr>
      </p:pic>
      <p:sp>
        <p:nvSpPr>
          <p:cNvPr id="6" name="Title 5">
            <a:extLst>
              <a:ext uri="{FF2B5EF4-FFF2-40B4-BE49-F238E27FC236}">
                <a16:creationId xmlns:a16="http://schemas.microsoft.com/office/drawing/2014/main" xmlns="" id="{41F85617-D2E9-413C-AD92-BCA1A6AAED20}"/>
              </a:ext>
            </a:extLst>
          </p:cNvPr>
          <p:cNvSpPr>
            <a:spLocks noGrp="1"/>
          </p:cNvSpPr>
          <p:nvPr>
            <p:ph type="title"/>
          </p:nvPr>
        </p:nvSpPr>
        <p:spPr>
          <a:xfrm>
            <a:off x="1295401" y="914400"/>
            <a:ext cx="9601200" cy="838200"/>
          </a:xfrm>
        </p:spPr>
        <p:txBody>
          <a:bodyPr>
            <a:noAutofit/>
          </a:bodyPr>
          <a:lstStyle/>
          <a:p>
            <a:pPr algn="ctr"/>
            <a:r>
              <a:rPr lang="en-US" sz="5400" b="1" dirty="0">
                <a:solidFill>
                  <a:schemeClr val="tx1"/>
                </a:solidFill>
                <a:latin typeface="Comic Sans MS" panose="030F0702030302020204" pitchFamily="66" charset="0"/>
              </a:rPr>
              <a:t>CONCLUSION</a:t>
            </a:r>
          </a:p>
        </p:txBody>
      </p:sp>
      <p:sp>
        <p:nvSpPr>
          <p:cNvPr id="7" name="Content Placeholder 6">
            <a:extLst>
              <a:ext uri="{FF2B5EF4-FFF2-40B4-BE49-F238E27FC236}">
                <a16:creationId xmlns:a16="http://schemas.microsoft.com/office/drawing/2014/main" xmlns="" id="{5B5ACEC0-FE50-484C-8033-90B84CFEFF7A}"/>
              </a:ext>
            </a:extLst>
          </p:cNvPr>
          <p:cNvSpPr>
            <a:spLocks noGrp="1"/>
          </p:cNvSpPr>
          <p:nvPr>
            <p:ph idx="1"/>
          </p:nvPr>
        </p:nvSpPr>
        <p:spPr>
          <a:xfrm>
            <a:off x="1295401" y="2209800"/>
            <a:ext cx="9601200" cy="3810000"/>
          </a:xfrm>
        </p:spPr>
        <p:txBody>
          <a:bodyPr>
            <a:normAutofit fontScale="77500" lnSpcReduction="20000"/>
          </a:bodyPr>
          <a:lstStyle/>
          <a:p>
            <a:pPr marL="0" indent="0" algn="ctr">
              <a:buNone/>
            </a:pPr>
            <a:r>
              <a:rPr lang="en-US" sz="3200" dirty="0">
                <a:solidFill>
                  <a:schemeClr val="tx1"/>
                </a:solidFill>
              </a:rPr>
              <a:t>Agriculture remains a cornerstone of Bangladesh’s economy, society, and food security. Despite remarkable progress in production and innovation, the sector </a:t>
            </a:r>
            <a:r>
              <a:rPr lang="en-US" sz="3200" dirty="0" smtClean="0">
                <a:solidFill>
                  <a:schemeClr val="tx1"/>
                </a:solidFill>
              </a:rPr>
              <a:t>faces challenges ranging </a:t>
            </a:r>
            <a:r>
              <a:rPr lang="en-US" sz="3200" dirty="0">
                <a:solidFill>
                  <a:schemeClr val="tx1"/>
                </a:solidFill>
              </a:rPr>
              <a:t>from climate change and land scarcity to poor infrastructure and market instability. Addressing these issues requires a multidimensional and inclusive approach that combines technological innovation, climate-smart practices, policy reform, and community engagement. By embracing interdisciplinary solutions and respecting local knowledge, Bangladesh can build a more resilient, productive, and sustainable agricultural system that supports its people and contributes to national development.</a:t>
            </a:r>
            <a:endParaRPr lang="en-US" sz="3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993720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gradFill>
          <a:gsLst>
            <a:gs pos="0">
              <a:srgbClr val="C00000"/>
            </a:gs>
            <a:gs pos="63000">
              <a:schemeClr val="accent3">
                <a:hueOff val="-191120"/>
                <a:satOff val="157"/>
                <a:lumOff val="-131"/>
                <a:alphaOff val="0"/>
                <a:shade val="94000"/>
                <a:lumMod val="94000"/>
              </a:schemeClr>
            </a:gs>
          </a:gsLst>
          <a:lin ang="5400000" scaled="0"/>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1F85617-D2E9-413C-AD92-BCA1A6AAED20}"/>
              </a:ext>
            </a:extLst>
          </p:cNvPr>
          <p:cNvSpPr>
            <a:spLocks noGrp="1"/>
          </p:cNvSpPr>
          <p:nvPr>
            <p:ph type="title"/>
          </p:nvPr>
        </p:nvSpPr>
        <p:spPr>
          <a:xfrm>
            <a:off x="1113196" y="0"/>
            <a:ext cx="9601200" cy="838200"/>
          </a:xfrm>
        </p:spPr>
        <p:txBody>
          <a:bodyPr>
            <a:noAutofit/>
          </a:bodyPr>
          <a:lstStyle/>
          <a:p>
            <a:pPr algn="ctr"/>
            <a:r>
              <a:rPr lang="en-US" sz="5398" b="1" dirty="0">
                <a:solidFill>
                  <a:schemeClr val="tx1"/>
                </a:solidFill>
              </a:rPr>
              <a:t>References</a:t>
            </a:r>
            <a:endParaRPr lang="en-US" sz="5400" b="1" dirty="0">
              <a:solidFill>
                <a:schemeClr val="tx1"/>
              </a:solidFill>
              <a:latin typeface="Comic Sans MS" panose="030F0702030302020204" pitchFamily="66" charset="0"/>
            </a:endParaRPr>
          </a:p>
        </p:txBody>
      </p:sp>
      <p:sp>
        <p:nvSpPr>
          <p:cNvPr id="9" name="Rectangle 3"/>
          <p:cNvSpPr>
            <a:spLocks noChangeArrowheads="1"/>
          </p:cNvSpPr>
          <p:nvPr/>
        </p:nvSpPr>
        <p:spPr bwMode="auto">
          <a:xfrm>
            <a:off x="320647" y="1063760"/>
            <a:ext cx="11621728" cy="5663089"/>
          </a:xfrm>
          <a:prstGeom prst="rect">
            <a:avLst/>
          </a:prstGeom>
          <a:solidFill>
            <a:schemeClr val="bg2"/>
          </a:solidFill>
          <a:ln>
            <a:noFill/>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b="1" i="0" u="none" strike="noStrike" cap="none" normalizeH="0" baseline="0" dirty="0" smtClean="0">
                <a:ln>
                  <a:noFill/>
                </a:ln>
                <a:effectLst/>
                <a:latin typeface="Arial" panose="020B0604020202020204" pitchFamily="34" charset="0"/>
              </a:rPr>
              <a:t>Bose, S., &amp; Jalal, A. (2017). </a:t>
            </a:r>
            <a:r>
              <a:rPr kumimoji="0" lang="en-US" b="1" i="1" u="none" strike="noStrike" cap="none" normalizeH="0" baseline="0" dirty="0" smtClean="0">
                <a:ln>
                  <a:noFill/>
                </a:ln>
                <a:effectLst/>
                <a:latin typeface="Arial" panose="020B0604020202020204" pitchFamily="34" charset="0"/>
              </a:rPr>
              <a:t>Modern South Asia: History, Culture, Political Economy</a:t>
            </a:r>
            <a:r>
              <a:rPr kumimoji="0" lang="en-US" b="1" i="0" u="none" strike="noStrike" cap="none" normalizeH="0" baseline="0" dirty="0" smtClean="0">
                <a:ln>
                  <a:noFill/>
                </a:ln>
                <a:effectLst/>
                <a:latin typeface="Arial" panose="020B0604020202020204" pitchFamily="34" charset="0"/>
              </a:rPr>
              <a:t> (4th 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b="1" i="0" u="none" strike="noStrike" cap="none" normalizeH="0" baseline="0" dirty="0" err="1" smtClean="0">
                <a:ln>
                  <a:noFill/>
                </a:ln>
                <a:effectLst/>
                <a:latin typeface="Arial" panose="020B0604020202020204" pitchFamily="34" charset="0"/>
              </a:rPr>
              <a:t>Alauddin</a:t>
            </a:r>
            <a:r>
              <a:rPr kumimoji="0" lang="en-US" b="1" i="0" u="none" strike="noStrike" cap="none" normalizeH="0" baseline="0" dirty="0" smtClean="0">
                <a:ln>
                  <a:noFill/>
                </a:ln>
                <a:effectLst/>
                <a:latin typeface="Arial" panose="020B0604020202020204" pitchFamily="34" charset="0"/>
              </a:rPr>
              <a:t>, M., &amp; </a:t>
            </a:r>
            <a:r>
              <a:rPr kumimoji="0" lang="en-US" b="1" i="0" u="none" strike="noStrike" cap="none" normalizeH="0" baseline="0" dirty="0" err="1" smtClean="0">
                <a:ln>
                  <a:noFill/>
                </a:ln>
                <a:effectLst/>
                <a:latin typeface="Arial" panose="020B0604020202020204" pitchFamily="34" charset="0"/>
              </a:rPr>
              <a:t>Tisdell</a:t>
            </a:r>
            <a:r>
              <a:rPr kumimoji="0" lang="en-US" b="1" i="0" u="none" strike="noStrike" cap="none" normalizeH="0" baseline="0" dirty="0" smtClean="0">
                <a:ln>
                  <a:noFill/>
                </a:ln>
                <a:effectLst/>
                <a:latin typeface="Arial" panose="020B0604020202020204" pitchFamily="34" charset="0"/>
              </a:rPr>
              <a:t>, C. A. (1991). </a:t>
            </a:r>
            <a:r>
              <a:rPr kumimoji="0" lang="en-US" b="1" i="1" u="none" strike="noStrike" cap="none" normalizeH="0" baseline="0" dirty="0" smtClean="0">
                <a:ln>
                  <a:noFill/>
                </a:ln>
                <a:effectLst/>
                <a:latin typeface="Arial" panose="020B0604020202020204" pitchFamily="34" charset="0"/>
              </a:rPr>
              <a:t>The Green Revolution and Economic Development: The Process and Its Impact in Bangladesh</a:t>
            </a:r>
            <a:r>
              <a:rPr kumimoji="0" lang="en-US" b="1" i="0" u="none" strike="noStrike" cap="none" normalizeH="0" baseline="0" dirty="0" smtClean="0">
                <a:ln>
                  <a:noFill/>
                </a:ln>
                <a:effectLst/>
                <a:latin typeface="Arial" panose="020B0604020202020204" pitchFamily="34" charset="0"/>
              </a:rPr>
              <a:t>.</a:t>
            </a:r>
          </a:p>
          <a:p>
            <a:pPr marL="342900" indent="-342900" eaLnBrk="0" fontAlgn="base" hangingPunct="0">
              <a:spcBef>
                <a:spcPct val="0"/>
              </a:spcBef>
              <a:spcAft>
                <a:spcPct val="0"/>
              </a:spcAft>
              <a:buFont typeface="+mj-lt"/>
              <a:buAutoNum type="arabicPeriod"/>
            </a:pPr>
            <a:r>
              <a:rPr lang="en-US" b="1" dirty="0" err="1" smtClean="0">
                <a:latin typeface="Arial" panose="020B0604020202020204" pitchFamily="34" charset="0"/>
              </a:rPr>
              <a:t>Roncoli</a:t>
            </a:r>
            <a:r>
              <a:rPr lang="en-US" b="1" dirty="0">
                <a:latin typeface="Arial" panose="020B0604020202020204" pitchFamily="34" charset="0"/>
              </a:rPr>
              <a:t>, C. (2006). Ethnographic and participatory approaches to climate information use. </a:t>
            </a:r>
            <a:r>
              <a:rPr lang="en-US" b="1" i="1" dirty="0">
                <a:latin typeface="Arial" panose="020B0604020202020204" pitchFamily="34" charset="0"/>
              </a:rPr>
              <a:t>Climate Research, 33</a:t>
            </a:r>
            <a:r>
              <a:rPr lang="en-US" b="1" dirty="0">
                <a:latin typeface="Arial" panose="020B0604020202020204" pitchFamily="34" charset="0"/>
              </a:rPr>
              <a:t>, 81–99. </a:t>
            </a:r>
            <a:endParaRPr lang="en-US" b="1" dirty="0" smtClean="0">
              <a:latin typeface="Arial" panose="020B0604020202020204" pitchFamily="34" charset="0"/>
            </a:endParaRPr>
          </a:p>
          <a:p>
            <a:pPr marL="342900" indent="-342900" eaLnBrk="0" fontAlgn="base" hangingPunct="0">
              <a:spcBef>
                <a:spcPct val="0"/>
              </a:spcBef>
              <a:spcAft>
                <a:spcPct val="0"/>
              </a:spcAft>
              <a:buFont typeface="+mj-lt"/>
              <a:buAutoNum type="arabicPeriod"/>
            </a:pPr>
            <a:r>
              <a:rPr lang="en-US" b="1" dirty="0" smtClean="0">
                <a:latin typeface="Arial" panose="020B0604020202020204" pitchFamily="34" charset="0"/>
              </a:rPr>
              <a:t>BRAC University. </a:t>
            </a:r>
            <a:r>
              <a:rPr lang="en-US" b="1" i="1" dirty="0" smtClean="0">
                <a:latin typeface="Arial" panose="020B0604020202020204" pitchFamily="34" charset="0"/>
              </a:rPr>
              <a:t>Exploring </a:t>
            </a:r>
            <a:r>
              <a:rPr lang="en-US" b="1" i="1" dirty="0">
                <a:latin typeface="Arial" panose="020B0604020202020204" pitchFamily="34" charset="0"/>
              </a:rPr>
              <a:t>ways of promoting climate adaptive technology in agriculture in South-West region of Bangladesh</a:t>
            </a:r>
            <a:r>
              <a:rPr lang="en-US" b="1" dirty="0">
                <a:latin typeface="Arial" panose="020B0604020202020204" pitchFamily="34" charset="0"/>
              </a:rPr>
              <a:t>. BRAC Institute of Governance and Development (BIGD). </a:t>
            </a:r>
            <a:r>
              <a:rPr lang="en-US" b="1" dirty="0">
                <a:latin typeface="Arial" panose="020B0604020202020204" pitchFamily="34" charset="0"/>
                <a:hlinkClick r:id="rId3"/>
              </a:rPr>
              <a:t>https://bigd.bracu.ac.bd/publications/exploring-ways-of-promoting-climate-adaptive-technology-in-agriculture-in-south-west-region-of-bangladesh</a:t>
            </a:r>
            <a:r>
              <a:rPr lang="en-US" b="1" dirty="0" smtClean="0">
                <a:latin typeface="Arial" panose="020B0604020202020204" pitchFamily="34" charset="0"/>
                <a:hlinkClick r:id="rId3"/>
              </a:rPr>
              <a:t>/</a:t>
            </a:r>
            <a:endParaRPr lang="en-US" b="1" dirty="0" smtClean="0">
              <a:latin typeface="Arial" panose="020B0604020202020204" pitchFamily="34" charset="0"/>
            </a:endParaRPr>
          </a:p>
          <a:p>
            <a:pPr marL="342900" lvl="0" indent="-342900" eaLnBrk="0" fontAlgn="base" hangingPunct="0">
              <a:spcBef>
                <a:spcPct val="0"/>
              </a:spcBef>
              <a:spcAft>
                <a:spcPct val="0"/>
              </a:spcAft>
              <a:buFont typeface="+mj-lt"/>
              <a:buAutoNum type="arabicPeriod"/>
            </a:pPr>
            <a:r>
              <a:rPr lang="en-US" b="1" dirty="0">
                <a:latin typeface="Arial" panose="020B0604020202020204" pitchFamily="34" charset="0"/>
              </a:rPr>
              <a:t>Ahmed, </a:t>
            </a:r>
            <a:r>
              <a:rPr lang="en-US" b="1" dirty="0" smtClean="0">
                <a:latin typeface="Arial" panose="020B0604020202020204" pitchFamily="34" charset="0"/>
              </a:rPr>
              <a:t>M</a:t>
            </a:r>
            <a:r>
              <a:rPr lang="en-US" b="1" dirty="0">
                <a:latin typeface="Arial" panose="020B0604020202020204" pitchFamily="34" charset="0"/>
              </a:rPr>
              <a:t>.</a:t>
            </a:r>
            <a:r>
              <a:rPr lang="en-US" b="1" dirty="0" smtClean="0">
                <a:latin typeface="Arial" panose="020B0604020202020204" pitchFamily="34" charset="0"/>
              </a:rPr>
              <a:t> </a:t>
            </a:r>
            <a:r>
              <a:rPr lang="en-US" b="1" dirty="0">
                <a:latin typeface="Arial" panose="020B0604020202020204" pitchFamily="34" charset="0"/>
              </a:rPr>
              <a:t>(2023). Water use efficiency and groundwater management in Bangladesh. </a:t>
            </a:r>
            <a:r>
              <a:rPr lang="en-US" b="1" i="1" dirty="0">
                <a:latin typeface="Arial" panose="020B0604020202020204" pitchFamily="34" charset="0"/>
              </a:rPr>
              <a:t>Journal of Agricultural Sustainability</a:t>
            </a:r>
            <a:r>
              <a:rPr lang="en-US" b="1" dirty="0">
                <a:latin typeface="Arial" panose="020B0604020202020204" pitchFamily="34" charset="0"/>
              </a:rPr>
              <a:t>. </a:t>
            </a:r>
            <a:endParaRPr lang="en-US" b="1" dirty="0" smtClean="0">
              <a:latin typeface="Arial" panose="020B0604020202020204" pitchFamily="34" charset="0"/>
            </a:endParaRPr>
          </a:p>
          <a:p>
            <a:pPr marL="342900" lvl="0" indent="-342900" eaLnBrk="0" fontAlgn="base" hangingPunct="0">
              <a:spcBef>
                <a:spcPct val="0"/>
              </a:spcBef>
              <a:spcAft>
                <a:spcPct val="0"/>
              </a:spcAft>
              <a:buFont typeface="+mj-lt"/>
              <a:buAutoNum type="arabicPeriod"/>
            </a:pPr>
            <a:r>
              <a:rPr lang="en-US" b="1" dirty="0" err="1" smtClean="0">
                <a:latin typeface="Arial" panose="020B0604020202020204" pitchFamily="34" charset="0"/>
              </a:rPr>
              <a:t>Alam</a:t>
            </a:r>
            <a:r>
              <a:rPr lang="en-US" b="1" dirty="0">
                <a:latin typeface="Arial" panose="020B0604020202020204" pitchFamily="34" charset="0"/>
              </a:rPr>
              <a:t>, M. S. (1994). </a:t>
            </a:r>
            <a:r>
              <a:rPr lang="en-US" b="1" i="1" dirty="0">
                <a:latin typeface="Arial" panose="020B0604020202020204" pitchFamily="34" charset="0"/>
              </a:rPr>
              <a:t>Agricultural history of Bangladesh</a:t>
            </a:r>
            <a:r>
              <a:rPr lang="en-US" b="1" dirty="0">
                <a:latin typeface="Arial" panose="020B0604020202020204" pitchFamily="34" charset="0"/>
              </a:rPr>
              <a:t>. University Press Limited</a:t>
            </a:r>
            <a:r>
              <a:rPr lang="en-US" b="1" dirty="0" smtClean="0">
                <a:latin typeface="Arial" panose="020B0604020202020204" pitchFamily="34" charset="0"/>
              </a:rPr>
              <a:t>.</a:t>
            </a:r>
          </a:p>
          <a:p>
            <a:pPr marL="342900" lvl="0" indent="-342900" eaLnBrk="0" fontAlgn="base" hangingPunct="0">
              <a:spcBef>
                <a:spcPct val="0"/>
              </a:spcBef>
              <a:spcAft>
                <a:spcPct val="0"/>
              </a:spcAft>
              <a:buFont typeface="+mj-lt"/>
              <a:buAutoNum type="arabicPeriod"/>
            </a:pPr>
            <a:r>
              <a:rPr lang="en-US" b="1" dirty="0">
                <a:latin typeface="Arial" panose="020B0604020202020204" pitchFamily="34" charset="0"/>
              </a:rPr>
              <a:t>Bangladesh Bureau of Statistics. (2022). </a:t>
            </a:r>
            <a:r>
              <a:rPr lang="en-US" b="1" i="1" dirty="0">
                <a:latin typeface="Arial" panose="020B0604020202020204" pitchFamily="34" charset="0"/>
              </a:rPr>
              <a:t>Statistical yearbook of Bangladesh</a:t>
            </a:r>
            <a:r>
              <a:rPr lang="en-US" b="1" dirty="0">
                <a:latin typeface="Arial" panose="020B0604020202020204" pitchFamily="34" charset="0"/>
              </a:rPr>
              <a:t>. Government of the People’s Republic of Bangladesh.</a:t>
            </a:r>
          </a:p>
          <a:p>
            <a:pPr marL="342900" indent="-342900" eaLnBrk="0" fontAlgn="base" hangingPunct="0">
              <a:spcBef>
                <a:spcPct val="0"/>
              </a:spcBef>
              <a:spcAft>
                <a:spcPct val="0"/>
              </a:spcAft>
              <a:buFont typeface="+mj-lt"/>
              <a:buAutoNum type="arabicPeriod"/>
            </a:pPr>
            <a:r>
              <a:rPr lang="en-US" b="1" dirty="0" smtClean="0">
                <a:latin typeface="Arial" panose="020B0604020202020204" pitchFamily="34" charset="0"/>
              </a:rPr>
              <a:t>Eaton</a:t>
            </a:r>
            <a:r>
              <a:rPr lang="en-US" b="1" dirty="0">
                <a:latin typeface="Arial" panose="020B0604020202020204" pitchFamily="34" charset="0"/>
              </a:rPr>
              <a:t>, R. M. (1993). </a:t>
            </a:r>
            <a:r>
              <a:rPr lang="en-US" b="1" i="1" dirty="0">
                <a:latin typeface="Arial" panose="020B0604020202020204" pitchFamily="34" charset="0"/>
              </a:rPr>
              <a:t>The rise of Islam and the Bengal frontier, 1204–1760</a:t>
            </a:r>
            <a:r>
              <a:rPr lang="en-US" b="1" dirty="0">
                <a:latin typeface="Arial" panose="020B0604020202020204" pitchFamily="34" charset="0"/>
              </a:rPr>
              <a:t>. University of California Press</a:t>
            </a:r>
            <a:r>
              <a:rPr lang="en-US" b="1" dirty="0" smtClean="0">
                <a:latin typeface="Arial" panose="020B0604020202020204" pitchFamily="34" charset="0"/>
              </a:rPr>
              <a:t>.</a:t>
            </a:r>
            <a:r>
              <a:rPr lang="en-US" b="1" dirty="0">
                <a:latin typeface="Arial" panose="020B0604020202020204" pitchFamily="34" charset="0"/>
              </a:rPr>
              <a:t> FAO. (2021). </a:t>
            </a:r>
            <a:r>
              <a:rPr lang="en-US" b="1" i="1" dirty="0">
                <a:latin typeface="Arial" panose="020B0604020202020204" pitchFamily="34" charset="0"/>
              </a:rPr>
              <a:t>Climate-smart agriculture in Bangladesh</a:t>
            </a:r>
            <a:r>
              <a:rPr lang="en-US" b="1" dirty="0">
                <a:latin typeface="Arial" panose="020B0604020202020204" pitchFamily="34" charset="0"/>
              </a:rPr>
              <a:t>. Food and Agriculture Organization of the United Nations.</a:t>
            </a:r>
          </a:p>
          <a:p>
            <a:pPr marL="342900" indent="-342900" eaLnBrk="0" fontAlgn="base" hangingPunct="0">
              <a:spcBef>
                <a:spcPct val="0"/>
              </a:spcBef>
              <a:spcAft>
                <a:spcPct val="0"/>
              </a:spcAft>
              <a:buFont typeface="+mj-lt"/>
              <a:buAutoNum type="arabicPeriod"/>
            </a:pPr>
            <a:r>
              <a:rPr lang="en-US" b="1" dirty="0">
                <a:latin typeface="Arial" panose="020B0604020202020204" pitchFamily="34" charset="0"/>
              </a:rPr>
              <a:t>Karim, Z. (1991). </a:t>
            </a:r>
            <a:r>
              <a:rPr lang="en-US" b="1" i="1" dirty="0">
                <a:latin typeface="Arial" panose="020B0604020202020204" pitchFamily="34" charset="0"/>
              </a:rPr>
              <a:t>Agriculture in Bangladesh: Past, present and future</a:t>
            </a:r>
            <a:r>
              <a:rPr lang="en-US" b="1" dirty="0">
                <a:latin typeface="Arial" panose="020B0604020202020204" pitchFamily="34" charset="0"/>
              </a:rPr>
              <a:t>. Bangladesh Agricultural Research Council (BARC).</a:t>
            </a:r>
          </a:p>
          <a:p>
            <a:pPr lvl="0" eaLnBrk="0" fontAlgn="base" hangingPunct="0">
              <a:spcBef>
                <a:spcPct val="0"/>
              </a:spcBef>
              <a:spcAft>
                <a:spcPct val="0"/>
              </a:spcAft>
            </a:pPr>
            <a:endParaRPr lang="en-US" sz="2000" b="1" dirty="0">
              <a:latin typeface="Arial" panose="020B0604020202020204" pitchFamily="34" charset="0"/>
            </a:endParaRPr>
          </a:p>
        </p:txBody>
      </p:sp>
    </p:spTree>
    <p:extLst>
      <p:ext uri="{BB962C8B-B14F-4D97-AF65-F5344CB8AC3E}">
        <p14:creationId xmlns:p14="http://schemas.microsoft.com/office/powerpoint/2010/main" val="128501850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C00000"/>
            </a:gs>
            <a:gs pos="100000">
              <a:srgbClr val="C00000"/>
            </a:gs>
            <a:gs pos="100000">
              <a:srgbClr val="C00000"/>
            </a:gs>
          </a:gsLst>
          <a:lin ang="5400000" scaled="0"/>
        </a:grad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130628" y="529771"/>
            <a:ext cx="11843657" cy="5921829"/>
          </a:xfrm>
          <a:solidFill>
            <a:schemeClr val="bg2"/>
          </a:solidFill>
        </p:spPr>
        <p:txBody>
          <a:bodyPr>
            <a:normAutofit fontScale="92500" lnSpcReduction="20000"/>
          </a:bodyPr>
          <a:lstStyle/>
          <a:p>
            <a:pPr marL="0" indent="0">
              <a:buNone/>
            </a:pPr>
            <a:r>
              <a:rPr lang="en-US" b="1" dirty="0" smtClean="0">
                <a:solidFill>
                  <a:schemeClr val="tx1"/>
                </a:solidFill>
              </a:rPr>
              <a:t>11. Bangladesh Bureau of Statistics (BBS). (2022). </a:t>
            </a:r>
            <a:r>
              <a:rPr lang="en-US" b="1" i="1" dirty="0" smtClean="0">
                <a:solidFill>
                  <a:schemeClr val="tx1"/>
                </a:solidFill>
              </a:rPr>
              <a:t>Yearbook of agricultural statistics     </a:t>
            </a:r>
          </a:p>
          <a:p>
            <a:pPr marL="0" indent="0">
              <a:buNone/>
            </a:pPr>
            <a:r>
              <a:rPr lang="en-US" b="1" i="1" dirty="0" smtClean="0">
                <a:solidFill>
                  <a:schemeClr val="tx1"/>
                </a:solidFill>
              </a:rPr>
              <a:t>      2021</a:t>
            </a:r>
            <a:r>
              <a:rPr lang="en-US" b="1" dirty="0">
                <a:solidFill>
                  <a:schemeClr val="tx1"/>
                </a:solidFill>
              </a:rPr>
              <a:t>. </a:t>
            </a:r>
            <a:r>
              <a:rPr lang="en-US" b="1" dirty="0">
                <a:solidFill>
                  <a:schemeClr val="tx1"/>
                </a:solidFill>
                <a:hlinkClick r:id="rId3"/>
              </a:rPr>
              <a:t>https://</a:t>
            </a:r>
            <a:r>
              <a:rPr lang="en-US" b="1" dirty="0" smtClean="0">
                <a:solidFill>
                  <a:schemeClr val="tx1"/>
                </a:solidFill>
                <a:hlinkClick r:id="rId3"/>
              </a:rPr>
              <a:t>www.bbs.gov.bd</a:t>
            </a:r>
            <a:endParaRPr lang="en-US" b="1" dirty="0" smtClean="0">
              <a:solidFill>
                <a:schemeClr val="tx1"/>
              </a:solidFill>
            </a:endParaRPr>
          </a:p>
          <a:p>
            <a:pPr marL="0" indent="0">
              <a:buNone/>
            </a:pPr>
            <a:r>
              <a:rPr lang="en-US" b="1" dirty="0" smtClean="0">
                <a:solidFill>
                  <a:schemeClr val="tx1"/>
                </a:solidFill>
              </a:rPr>
              <a:t>12. Food </a:t>
            </a:r>
            <a:r>
              <a:rPr lang="en-US" b="1" dirty="0">
                <a:solidFill>
                  <a:schemeClr val="tx1"/>
                </a:solidFill>
              </a:rPr>
              <a:t>and Agriculture Organization (FAO). (2013). </a:t>
            </a:r>
            <a:r>
              <a:rPr lang="en-US" b="1" i="1" dirty="0">
                <a:solidFill>
                  <a:schemeClr val="tx1"/>
                </a:solidFill>
              </a:rPr>
              <a:t>Climate-smart agriculture sourcebook</a:t>
            </a:r>
            <a:r>
              <a:rPr lang="en-US" b="1" dirty="0" smtClean="0">
                <a:solidFill>
                  <a:schemeClr val="tx1"/>
                </a:solidFill>
              </a:rPr>
              <a:t>.</a:t>
            </a:r>
          </a:p>
          <a:p>
            <a:pPr marL="0" indent="0">
              <a:buNone/>
            </a:pPr>
            <a:r>
              <a:rPr lang="en-US" b="1" dirty="0">
                <a:solidFill>
                  <a:schemeClr val="tx1"/>
                </a:solidFill>
              </a:rPr>
              <a:t> </a:t>
            </a:r>
            <a:r>
              <a:rPr lang="en-US" b="1" dirty="0" smtClean="0">
                <a:solidFill>
                  <a:schemeClr val="tx1"/>
                </a:solidFill>
              </a:rPr>
              <a:t>      </a:t>
            </a:r>
            <a:r>
              <a:rPr lang="en-US" b="1" dirty="0">
                <a:solidFill>
                  <a:schemeClr val="tx1"/>
                </a:solidFill>
                <a:hlinkClick r:id="rId4"/>
              </a:rPr>
              <a:t> http://www.fao.org</a:t>
            </a:r>
            <a:r>
              <a:rPr lang="en-US" b="1" dirty="0" smtClean="0">
                <a:solidFill>
                  <a:schemeClr val="tx1"/>
                </a:solidFill>
              </a:rPr>
              <a:t>    </a:t>
            </a:r>
          </a:p>
          <a:p>
            <a:pPr marL="0" indent="0">
              <a:buNone/>
            </a:pPr>
            <a:r>
              <a:rPr lang="en-US" b="1" dirty="0" smtClean="0">
                <a:solidFill>
                  <a:schemeClr val="tx1"/>
                </a:solidFill>
              </a:rPr>
              <a:t>13. International </a:t>
            </a:r>
            <a:r>
              <a:rPr lang="en-US" b="1" dirty="0">
                <a:solidFill>
                  <a:schemeClr val="tx1"/>
                </a:solidFill>
              </a:rPr>
              <a:t>Food Policy Research Institute (IFPRI). (2019). </a:t>
            </a:r>
            <a:r>
              <a:rPr lang="en-US" b="1" i="1" dirty="0">
                <a:solidFill>
                  <a:schemeClr val="tx1"/>
                </a:solidFill>
              </a:rPr>
              <a:t>Climate change, agriculture, and </a:t>
            </a:r>
            <a:r>
              <a:rPr lang="en-US" b="1" i="1" dirty="0" smtClean="0">
                <a:solidFill>
                  <a:schemeClr val="tx1"/>
                </a:solidFill>
              </a:rPr>
              <a:t>food</a:t>
            </a:r>
          </a:p>
          <a:p>
            <a:pPr marL="0" indent="0">
              <a:buNone/>
            </a:pPr>
            <a:r>
              <a:rPr lang="en-US" b="1" i="1" dirty="0">
                <a:solidFill>
                  <a:schemeClr val="tx1"/>
                </a:solidFill>
              </a:rPr>
              <a:t> </a:t>
            </a:r>
            <a:r>
              <a:rPr lang="en-US" b="1" i="1" dirty="0" smtClean="0">
                <a:solidFill>
                  <a:schemeClr val="tx1"/>
                </a:solidFill>
              </a:rPr>
              <a:t>     security </a:t>
            </a:r>
            <a:r>
              <a:rPr lang="en-US" b="1" i="1" dirty="0">
                <a:solidFill>
                  <a:schemeClr val="tx1"/>
                </a:solidFill>
              </a:rPr>
              <a:t>in Bangladesh</a:t>
            </a:r>
            <a:r>
              <a:rPr lang="en-US" b="1" dirty="0">
                <a:solidFill>
                  <a:schemeClr val="tx1"/>
                </a:solidFill>
              </a:rPr>
              <a:t>. </a:t>
            </a:r>
            <a:r>
              <a:rPr lang="en-US" b="1" dirty="0">
                <a:solidFill>
                  <a:schemeClr val="tx1"/>
                </a:solidFill>
                <a:hlinkClick r:id="rId5"/>
              </a:rPr>
              <a:t>https://</a:t>
            </a:r>
            <a:r>
              <a:rPr lang="en-US" b="1" dirty="0" smtClean="0">
                <a:solidFill>
                  <a:schemeClr val="tx1"/>
                </a:solidFill>
                <a:hlinkClick r:id="rId5"/>
              </a:rPr>
              <a:t>www.ifpri.org</a:t>
            </a:r>
            <a:endParaRPr lang="en-US" b="1" dirty="0" smtClean="0">
              <a:solidFill>
                <a:schemeClr val="tx1"/>
              </a:solidFill>
            </a:endParaRPr>
          </a:p>
          <a:p>
            <a:pPr marL="0" indent="0">
              <a:buNone/>
            </a:pPr>
            <a:r>
              <a:rPr lang="en-US" b="1" dirty="0" smtClean="0">
                <a:solidFill>
                  <a:schemeClr val="tx1"/>
                </a:solidFill>
              </a:rPr>
              <a:t>14. TheGlobalEconomy.com</a:t>
            </a:r>
            <a:r>
              <a:rPr lang="en-US" b="1" dirty="0">
                <a:solidFill>
                  <a:schemeClr val="tx1"/>
                </a:solidFill>
              </a:rPr>
              <a:t>. </a:t>
            </a:r>
            <a:r>
              <a:rPr lang="en-US" b="1" dirty="0" smtClean="0">
                <a:solidFill>
                  <a:schemeClr val="tx1"/>
                </a:solidFill>
              </a:rPr>
              <a:t>Share </a:t>
            </a:r>
            <a:r>
              <a:rPr lang="en-US" b="1" dirty="0">
                <a:solidFill>
                  <a:schemeClr val="tx1"/>
                </a:solidFill>
              </a:rPr>
              <a:t>of agriculture in Bangladesh. </a:t>
            </a:r>
            <a:endParaRPr lang="en-US" b="1" dirty="0" smtClean="0">
              <a:solidFill>
                <a:schemeClr val="tx1"/>
              </a:solidFill>
            </a:endParaRPr>
          </a:p>
          <a:p>
            <a:pPr marL="0" indent="0">
              <a:buNone/>
            </a:pPr>
            <a:r>
              <a:rPr lang="en-US" b="1" dirty="0">
                <a:solidFill>
                  <a:schemeClr val="tx1"/>
                </a:solidFill>
              </a:rPr>
              <a:t> </a:t>
            </a:r>
            <a:r>
              <a:rPr lang="en-US" b="1" dirty="0" smtClean="0">
                <a:solidFill>
                  <a:schemeClr val="tx1"/>
                </a:solidFill>
              </a:rPr>
              <a:t>      </a:t>
            </a:r>
            <a:r>
              <a:rPr lang="en-US" b="1" dirty="0">
                <a:solidFill>
                  <a:schemeClr val="tx1"/>
                </a:solidFill>
                <a:hlinkClick r:id="rId6"/>
              </a:rPr>
              <a:t>https://www.theglobaleconomy.com/Bangladesh/share_of_agriculture/</a:t>
            </a:r>
            <a:endParaRPr lang="en-US" b="1" dirty="0">
              <a:solidFill>
                <a:schemeClr val="tx1"/>
              </a:solidFill>
            </a:endParaRPr>
          </a:p>
          <a:p>
            <a:pPr marL="0" indent="0">
              <a:buNone/>
            </a:pPr>
            <a:r>
              <a:rPr lang="en-US" b="1" dirty="0" smtClean="0">
                <a:solidFill>
                  <a:schemeClr val="tx1"/>
                </a:solidFill>
              </a:rPr>
              <a:t>15. Uddin</a:t>
            </a:r>
            <a:r>
              <a:rPr lang="en-US" b="1" dirty="0">
                <a:solidFill>
                  <a:schemeClr val="tx1"/>
                </a:solidFill>
              </a:rPr>
              <a:t>, M. S., &amp; Hossain, S. (2023). </a:t>
            </a:r>
            <a:endParaRPr lang="en-US" b="1" dirty="0" smtClean="0">
              <a:solidFill>
                <a:schemeClr val="tx1"/>
              </a:solidFill>
            </a:endParaRPr>
          </a:p>
          <a:p>
            <a:pPr marL="0" indent="0">
              <a:buNone/>
            </a:pPr>
            <a:r>
              <a:rPr lang="en-US" b="1" dirty="0" smtClean="0">
                <a:solidFill>
                  <a:schemeClr val="tx1"/>
                </a:solidFill>
              </a:rPr>
              <a:t>16. World </a:t>
            </a:r>
            <a:r>
              <a:rPr lang="en-US" b="1" dirty="0">
                <a:solidFill>
                  <a:schemeClr val="tx1"/>
                </a:solidFill>
              </a:rPr>
              <a:t>Bank. (2021). </a:t>
            </a:r>
            <a:r>
              <a:rPr lang="en-US" b="1" i="1" dirty="0">
                <a:solidFill>
                  <a:schemeClr val="tx1"/>
                </a:solidFill>
              </a:rPr>
              <a:t>Report </a:t>
            </a:r>
            <a:r>
              <a:rPr lang="en-US" b="1" i="1" dirty="0" smtClean="0">
                <a:solidFill>
                  <a:schemeClr val="tx1"/>
                </a:solidFill>
              </a:rPr>
              <a:t>on boosting </a:t>
            </a:r>
            <a:r>
              <a:rPr lang="en-US" b="1" i="1" dirty="0">
                <a:solidFill>
                  <a:schemeClr val="tx1"/>
                </a:solidFill>
              </a:rPr>
              <a:t>agriculture through </a:t>
            </a:r>
            <a:r>
              <a:rPr lang="en-US" b="1" i="1" dirty="0" smtClean="0">
                <a:solidFill>
                  <a:schemeClr val="tx1"/>
                </a:solidFill>
              </a:rPr>
              <a:t>modernization</a:t>
            </a:r>
            <a:r>
              <a:rPr lang="en-US" b="1" dirty="0">
                <a:solidFill>
                  <a:schemeClr val="tx1"/>
                </a:solidFill>
              </a:rPr>
              <a:t>.</a:t>
            </a:r>
            <a:endParaRPr lang="en-US" b="1" i="1" dirty="0" smtClean="0">
              <a:solidFill>
                <a:schemeClr val="tx1"/>
              </a:solidFill>
            </a:endParaRPr>
          </a:p>
          <a:p>
            <a:pPr marL="0" lvl="0" indent="0">
              <a:buNone/>
            </a:pPr>
            <a:r>
              <a:rPr lang="en-US" b="1" dirty="0" smtClean="0">
                <a:solidFill>
                  <a:schemeClr val="tx1"/>
                </a:solidFill>
                <a:latin typeface="Arial" panose="020B0604020202020204" pitchFamily="34" charset="0"/>
              </a:rPr>
              <a:t>17. Bangladesh </a:t>
            </a:r>
            <a:r>
              <a:rPr lang="en-US" b="1" dirty="0">
                <a:solidFill>
                  <a:schemeClr val="tx1"/>
                </a:solidFill>
                <a:latin typeface="Arial" panose="020B0604020202020204" pitchFamily="34" charset="0"/>
              </a:rPr>
              <a:t>Nutrition Council. (2023). </a:t>
            </a:r>
            <a:r>
              <a:rPr lang="en-US" b="1" i="1" dirty="0">
                <a:solidFill>
                  <a:schemeClr val="tx1"/>
                </a:solidFill>
                <a:latin typeface="Arial" panose="020B0604020202020204" pitchFamily="34" charset="0"/>
              </a:rPr>
              <a:t>National nutrition survey report</a:t>
            </a:r>
            <a:r>
              <a:rPr lang="en-US" b="1" dirty="0">
                <a:solidFill>
                  <a:schemeClr val="tx1"/>
                </a:solidFill>
                <a:latin typeface="Arial" panose="020B0604020202020204" pitchFamily="34" charset="0"/>
              </a:rPr>
              <a:t>. </a:t>
            </a:r>
            <a:endParaRPr lang="en-US" b="1" dirty="0" smtClean="0">
              <a:solidFill>
                <a:schemeClr val="tx1"/>
              </a:solidFill>
              <a:latin typeface="Arial" panose="020B0604020202020204" pitchFamily="34" charset="0"/>
            </a:endParaRPr>
          </a:p>
          <a:p>
            <a:pPr marL="0" lvl="0" indent="0">
              <a:buNone/>
            </a:pPr>
            <a:r>
              <a:rPr lang="en-US" b="1" dirty="0" smtClean="0">
                <a:solidFill>
                  <a:schemeClr val="tx1"/>
                </a:solidFill>
                <a:latin typeface="Arial" panose="020B0604020202020204" pitchFamily="34" charset="0"/>
              </a:rPr>
              <a:t>18. Chowdhury</a:t>
            </a:r>
            <a:r>
              <a:rPr lang="en-US" b="1" dirty="0">
                <a:solidFill>
                  <a:schemeClr val="tx1"/>
                </a:solidFill>
                <a:latin typeface="Arial" panose="020B0604020202020204" pitchFamily="34" charset="0"/>
              </a:rPr>
              <a:t>, [First </a:t>
            </a:r>
            <a:r>
              <a:rPr lang="en-US" b="1" dirty="0" smtClean="0">
                <a:solidFill>
                  <a:schemeClr val="tx1"/>
                </a:solidFill>
                <a:latin typeface="Arial" panose="020B0604020202020204" pitchFamily="34" charset="0"/>
              </a:rPr>
              <a:t>Initial] (</a:t>
            </a:r>
            <a:r>
              <a:rPr lang="en-US" b="1" dirty="0">
                <a:solidFill>
                  <a:schemeClr val="tx1"/>
                </a:solidFill>
                <a:latin typeface="Arial" panose="020B0604020202020204" pitchFamily="34" charset="0"/>
              </a:rPr>
              <a:t>2021). Nutrition-sensitive agriculture in Bangladesh. </a:t>
            </a:r>
            <a:r>
              <a:rPr lang="en-US" b="1" i="1" dirty="0">
                <a:solidFill>
                  <a:schemeClr val="tx1"/>
                </a:solidFill>
                <a:latin typeface="Arial" panose="020B0604020202020204" pitchFamily="34" charset="0"/>
              </a:rPr>
              <a:t>Journal of Food </a:t>
            </a:r>
          </a:p>
          <a:p>
            <a:pPr marL="0" lvl="0" indent="0">
              <a:buNone/>
            </a:pPr>
            <a:r>
              <a:rPr lang="en-US" b="1" i="1" dirty="0" smtClean="0">
                <a:solidFill>
                  <a:schemeClr val="tx1"/>
                </a:solidFill>
                <a:latin typeface="Arial" panose="020B0604020202020204" pitchFamily="34" charset="0"/>
              </a:rPr>
              <a:t>     Security</a:t>
            </a:r>
            <a:r>
              <a:rPr lang="en-US" b="1" dirty="0" smtClean="0">
                <a:solidFill>
                  <a:schemeClr val="tx1"/>
                </a:solidFill>
                <a:latin typeface="Arial" panose="020B0604020202020204" pitchFamily="34" charset="0"/>
              </a:rPr>
              <a:t>.</a:t>
            </a:r>
            <a:endParaRPr lang="en-US" b="1" dirty="0">
              <a:solidFill>
                <a:schemeClr val="tx1"/>
              </a:solidFill>
              <a:latin typeface="Arial" panose="020B0604020202020204" pitchFamily="34" charset="0"/>
            </a:endParaRPr>
          </a:p>
          <a:p>
            <a:pPr marL="0" indent="0">
              <a:buNone/>
            </a:pPr>
            <a:r>
              <a:rPr lang="en-US" b="1" dirty="0" smtClean="0">
                <a:solidFill>
                  <a:schemeClr val="tx1"/>
                </a:solidFill>
                <a:latin typeface="Arial" panose="020B0604020202020204" pitchFamily="34" charset="0"/>
              </a:rPr>
              <a:t>19. Rahman</a:t>
            </a:r>
            <a:r>
              <a:rPr lang="en-US" b="1" dirty="0">
                <a:solidFill>
                  <a:schemeClr val="tx1"/>
                </a:solidFill>
                <a:latin typeface="Arial" panose="020B0604020202020204" pitchFamily="34" charset="0"/>
              </a:rPr>
              <a:t>, S. (2019). Sustainable agriculture adaptations. </a:t>
            </a:r>
            <a:r>
              <a:rPr lang="en-US" b="1" i="1" dirty="0">
                <a:solidFill>
                  <a:schemeClr val="tx1"/>
                </a:solidFill>
                <a:latin typeface="Arial" panose="020B0604020202020204" pitchFamily="34" charset="0"/>
              </a:rPr>
              <a:t>Sustainability Journal</a:t>
            </a:r>
            <a:r>
              <a:rPr lang="en-US" b="1" dirty="0">
                <a:solidFill>
                  <a:schemeClr val="tx1"/>
                </a:solidFill>
                <a:latin typeface="Arial" panose="020B0604020202020204" pitchFamily="34" charset="0"/>
              </a:rPr>
              <a:t>. </a:t>
            </a:r>
            <a:endParaRPr lang="en-US" b="1" i="1" dirty="0" smtClean="0">
              <a:solidFill>
                <a:schemeClr val="tx1"/>
              </a:solidFill>
              <a:latin typeface="Arial" panose="020B0604020202020204" pitchFamily="34" charset="0"/>
            </a:endParaRPr>
          </a:p>
          <a:p>
            <a:pPr marL="0" lvl="0" indent="0">
              <a:buNone/>
            </a:pPr>
            <a:r>
              <a:rPr lang="en-US" b="1" dirty="0" smtClean="0">
                <a:solidFill>
                  <a:schemeClr val="tx1"/>
                </a:solidFill>
                <a:latin typeface="Arial" panose="020B0604020202020204" pitchFamily="34" charset="0"/>
              </a:rPr>
              <a:t>20. World </a:t>
            </a:r>
            <a:r>
              <a:rPr lang="en-US" b="1" dirty="0">
                <a:solidFill>
                  <a:schemeClr val="tx1"/>
                </a:solidFill>
                <a:latin typeface="Arial" panose="020B0604020202020204" pitchFamily="34" charset="0"/>
              </a:rPr>
              <a:t>Bank. (2022). </a:t>
            </a:r>
            <a:r>
              <a:rPr lang="en-US" b="1" i="1" dirty="0">
                <a:solidFill>
                  <a:schemeClr val="tx1"/>
                </a:solidFill>
                <a:latin typeface="Arial" panose="020B0604020202020204" pitchFamily="34" charset="0"/>
              </a:rPr>
              <a:t>Bangladesh: Climate-smart agriculture investment plan</a:t>
            </a:r>
            <a:r>
              <a:rPr lang="en-US" b="1" dirty="0">
                <a:solidFill>
                  <a:schemeClr val="tx1"/>
                </a:solidFill>
                <a:latin typeface="Arial" panose="020B0604020202020204" pitchFamily="34" charset="0"/>
              </a:rPr>
              <a:t>. </a:t>
            </a:r>
            <a:endParaRPr lang="en-US" b="1" dirty="0" smtClean="0">
              <a:solidFill>
                <a:schemeClr val="tx1"/>
              </a:solidFill>
              <a:latin typeface="Arial" panose="020B0604020202020204" pitchFamily="34" charset="0"/>
            </a:endParaRPr>
          </a:p>
          <a:p>
            <a:pPr marL="0" indent="0">
              <a:buNone/>
            </a:pPr>
            <a:r>
              <a:rPr lang="en-US" b="1" dirty="0" smtClean="0">
                <a:solidFill>
                  <a:schemeClr val="tx1"/>
                </a:solidFill>
                <a:latin typeface="Arial" panose="020B0604020202020204" pitchFamily="34" charset="0"/>
              </a:rPr>
              <a:t>21. </a:t>
            </a:r>
            <a:r>
              <a:rPr lang="en-US" sz="2200" b="1" i="1" dirty="0">
                <a:solidFill>
                  <a:schemeClr val="tx1"/>
                </a:solidFill>
              </a:rPr>
              <a:t>American International </a:t>
            </a:r>
            <a:r>
              <a:rPr lang="en-US" sz="2200" b="1" i="1" dirty="0" smtClean="0">
                <a:solidFill>
                  <a:schemeClr val="tx1"/>
                </a:solidFill>
              </a:rPr>
              <a:t>University-Bangladesh. Bangladesh </a:t>
            </a:r>
            <a:r>
              <a:rPr lang="en-US" sz="2200" b="1" i="1" dirty="0">
                <a:solidFill>
                  <a:schemeClr val="tx1"/>
                </a:solidFill>
              </a:rPr>
              <a:t>Studies course, Spring </a:t>
            </a:r>
            <a:r>
              <a:rPr lang="en-US" sz="2200" b="1" i="1" dirty="0" smtClean="0">
                <a:solidFill>
                  <a:schemeClr val="tx1"/>
                </a:solidFill>
              </a:rPr>
              <a:t>(2024–25).</a:t>
            </a:r>
            <a:endParaRPr lang="en-US" sz="2200" b="1" i="1" dirty="0" smtClean="0">
              <a:solidFill>
                <a:schemeClr val="tx1"/>
              </a:solidFill>
              <a:latin typeface="Arial" panose="020B0604020202020204" pitchFamily="34" charset="0"/>
            </a:endParaRPr>
          </a:p>
          <a:p>
            <a:pPr marL="0" lvl="0" indent="0">
              <a:buNone/>
            </a:pPr>
            <a:r>
              <a:rPr lang="en-US" sz="2200" b="1" i="1" dirty="0">
                <a:solidFill>
                  <a:schemeClr val="tx1"/>
                </a:solidFill>
              </a:rPr>
              <a:t> </a:t>
            </a:r>
            <a:r>
              <a:rPr lang="en-US" sz="2200" b="1" i="1" dirty="0" smtClean="0">
                <a:solidFill>
                  <a:schemeClr val="tx1"/>
                </a:solidFill>
              </a:rPr>
              <a:t>    Agriculture of  Bangladesh.pptx-Microsoft PowerPoint.</a:t>
            </a:r>
            <a:endParaRPr lang="en-US" b="1" i="1" dirty="0">
              <a:solidFill>
                <a:schemeClr val="tx1"/>
              </a:solidFill>
              <a:latin typeface="Arial" panose="020B0604020202020204" pitchFamily="34" charset="0"/>
            </a:endParaRPr>
          </a:p>
          <a:p>
            <a:pPr>
              <a:buAutoNum type="arabicPeriod" startAt="14"/>
            </a:pPr>
            <a:endParaRPr lang="en-US" b="1" i="1" dirty="0" smtClean="0">
              <a:solidFill>
                <a:srgbClr val="7030A0"/>
              </a:solidFill>
            </a:endParaRPr>
          </a:p>
          <a:p>
            <a:pPr>
              <a:buAutoNum type="arabicPeriod" startAt="14"/>
            </a:pPr>
            <a:endParaRPr lang="en-US" b="1" dirty="0">
              <a:solidFill>
                <a:srgbClr val="7030A0"/>
              </a:solidFill>
            </a:endParaRPr>
          </a:p>
          <a:p>
            <a:endParaRPr lang="en-US" b="1" dirty="0">
              <a:solidFill>
                <a:srgbClr val="7030A0"/>
              </a:solidFill>
            </a:endParaRPr>
          </a:p>
        </p:txBody>
      </p:sp>
    </p:spTree>
    <p:extLst>
      <p:ext uri="{BB962C8B-B14F-4D97-AF65-F5344CB8AC3E}">
        <p14:creationId xmlns:p14="http://schemas.microsoft.com/office/powerpoint/2010/main" val="101328783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100000">
              <a:srgbClr val="92D050"/>
            </a:gs>
            <a:gs pos="100000">
              <a:srgbClr val="00B050"/>
            </a:gs>
          </a:gsLst>
          <a:lin ang="5400000" scaled="0"/>
        </a:gradFill>
        <a:effectLst/>
      </p:bgPr>
    </p:bg>
    <p:spTree>
      <p:nvGrpSpPr>
        <p:cNvPr id="1" name=""/>
        <p:cNvGrpSpPr/>
        <p:nvPr/>
      </p:nvGrpSpPr>
      <p:grpSpPr>
        <a:xfrm>
          <a:off x="0" y="0"/>
          <a:ext cx="0" cy="0"/>
          <a:chOff x="0" y="0"/>
          <a:chExt cx="0" cy="0"/>
        </a:xfrm>
      </p:grpSpPr>
      <p:pic>
        <p:nvPicPr>
          <p:cNvPr id="24" name="Picture 23" descr="Aerial view of valley map">
            <a:extLst>
              <a:ext uri="{FF2B5EF4-FFF2-40B4-BE49-F238E27FC236}">
                <a16:creationId xmlns="" xmlns:a16="http://schemas.microsoft.com/office/drawing/2014/main" id="{88090398-C884-BDB1-6761-6FF426131643}"/>
              </a:ext>
            </a:extLst>
          </p:cNvPr>
          <p:cNvPicPr>
            <a:picLocks noChangeAspect="1"/>
          </p:cNvPicPr>
          <p:nvPr/>
        </p:nvPicPr>
        <p:blipFill>
          <a:blip r:embed="rId2">
            <a:alphaModFix amt="40000"/>
          </a:blip>
          <a:srcRect t="1316"/>
          <a:stretch/>
        </p:blipFill>
        <p:spPr>
          <a:xfrm>
            <a:off x="20" y="13865"/>
            <a:ext cx="12191980" cy="6857990"/>
          </a:xfrm>
          <a:prstGeom prst="rect">
            <a:avLst/>
          </a:prstGeom>
        </p:spPr>
      </p:pic>
      <p:pic>
        <p:nvPicPr>
          <p:cNvPr id="5" name="Content Placeholder 3">
            <a:extLst>
              <a:ext uri="{FF2B5EF4-FFF2-40B4-BE49-F238E27FC236}">
                <a16:creationId xmlns="" xmlns:a16="http://schemas.microsoft.com/office/drawing/2014/main" xmlns:lc="http://schemas.openxmlformats.org/drawingml/2006/lockedCanvas" id="{21F85AB8-7AD2-4F3E-A75D-910A16D612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31351" y="136478"/>
            <a:ext cx="1015061" cy="100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ubtitle 4">
            <a:extLst>
              <a:ext uri="{FF2B5EF4-FFF2-40B4-BE49-F238E27FC236}">
                <a16:creationId xmlns:a16="http://schemas.microsoft.com/office/drawing/2014/main" xmlns="" id="{1FF39718-6251-4A5A-AAC7-767229317836}"/>
              </a:ext>
            </a:extLst>
          </p:cNvPr>
          <p:cNvSpPr txBox="1">
            <a:spLocks/>
          </p:cNvSpPr>
          <p:nvPr/>
        </p:nvSpPr>
        <p:spPr>
          <a:xfrm>
            <a:off x="638881" y="266574"/>
            <a:ext cx="4095599" cy="10461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noProof="1" smtClean="0">
                <a:latin typeface="Arial" panose="020B0604020202020204" pitchFamily="34" charset="0"/>
                <a:cs typeface="Arial" panose="020B0604020202020204" pitchFamily="34" charset="0"/>
              </a:rPr>
              <a:t>American International </a:t>
            </a:r>
          </a:p>
          <a:p>
            <a:pPr marL="0" indent="0" algn="ctr">
              <a:buNone/>
            </a:pPr>
            <a:r>
              <a:rPr lang="en-US" sz="2200" noProof="1" smtClean="0">
                <a:latin typeface="Arial" panose="020B0604020202020204" pitchFamily="34" charset="0"/>
                <a:cs typeface="Arial" panose="020B0604020202020204" pitchFamily="34" charset="0"/>
              </a:rPr>
              <a:t>University-Bangladesh</a:t>
            </a:r>
            <a:endParaRPr lang="en-US" sz="2200" noProof="1">
              <a:latin typeface="Arial" panose="020B0604020202020204" pitchFamily="34" charset="0"/>
              <a:cs typeface="Arial" panose="020B0604020202020204" pitchFamily="34" charset="0"/>
            </a:endParaRPr>
          </a:p>
        </p:txBody>
      </p:sp>
      <p:sp>
        <p:nvSpPr>
          <p:cNvPr id="10" name="Title 3">
            <a:extLst>
              <a:ext uri="{FF2B5EF4-FFF2-40B4-BE49-F238E27FC236}">
                <a16:creationId xmlns:a16="http://schemas.microsoft.com/office/drawing/2014/main" xmlns="" id="{D65A836F-346F-4099-BC7B-0D8F3B27F395}"/>
              </a:ext>
            </a:extLst>
          </p:cNvPr>
          <p:cNvSpPr txBox="1">
            <a:spLocks/>
          </p:cNvSpPr>
          <p:nvPr/>
        </p:nvSpPr>
        <p:spPr>
          <a:xfrm>
            <a:off x="5676612" y="188491"/>
            <a:ext cx="5771999" cy="1436092"/>
          </a:xfrm>
          <a:prstGeom prst="rect">
            <a:avLst/>
          </a:prstGeom>
          <a:solidFill>
            <a:schemeClr val="bg2"/>
          </a:solidFill>
        </p:spPr>
        <p:txBody>
          <a:bodyPr vert="horz" lIns="0" tIns="0" rIns="0" bIns="0" rtlCol="0" anchor="b">
            <a:noAutofit/>
          </a:bodyPr>
          <a:lstStyle>
            <a:lvl1pPr algn="l" defTabSz="914400" rtl="0" eaLnBrk="1" latinLnBrk="0" hangingPunct="1">
              <a:lnSpc>
                <a:spcPts val="5000"/>
              </a:lnSpc>
              <a:spcBef>
                <a:spcPct val="0"/>
              </a:spcBef>
              <a:buNone/>
              <a:defRPr sz="6000" kern="1200">
                <a:solidFill>
                  <a:schemeClr val="bg1"/>
                </a:solidFill>
                <a:latin typeface="+mj-lt"/>
                <a:ea typeface="+mj-ea"/>
                <a:cs typeface="+mj-cs"/>
              </a:defRPr>
            </a:lvl1pPr>
          </a:lstStyle>
          <a:p>
            <a:pPr algn="ctr"/>
            <a:r>
              <a:rPr lang="en-US" sz="4400" dirty="0" smtClean="0">
                <a:solidFill>
                  <a:schemeClr val="tx1"/>
                </a:solidFill>
                <a:latin typeface="Algerian" panose="04020705040A02060702" pitchFamily="82" charset="0"/>
              </a:rPr>
              <a:t>On behalf of Group:05</a:t>
            </a:r>
          </a:p>
        </p:txBody>
      </p:sp>
      <p:sp>
        <p:nvSpPr>
          <p:cNvPr id="2" name="Rectangle 1"/>
          <p:cNvSpPr/>
          <p:nvPr/>
        </p:nvSpPr>
        <p:spPr>
          <a:xfrm>
            <a:off x="1785273" y="1006989"/>
            <a:ext cx="5775963" cy="3970318"/>
          </a:xfrm>
          <a:prstGeom prst="rect">
            <a:avLst/>
          </a:prstGeom>
        </p:spPr>
        <p:txBody>
          <a:bodyPr wrap="square">
            <a:spAutoFit/>
          </a:bodyPr>
          <a:lstStyle/>
          <a:p>
            <a:pPr algn="ctr"/>
            <a:r>
              <a:rPr lang="en-US" sz="6600" dirty="0"/>
              <a:t>🌿 </a:t>
            </a:r>
            <a:endParaRPr lang="en-US" sz="6600" dirty="0" smtClean="0"/>
          </a:p>
          <a:p>
            <a:pPr algn="ctr"/>
            <a:r>
              <a:rPr lang="en-US" sz="6600" dirty="0" smtClean="0"/>
              <a:t>Thank You </a:t>
            </a:r>
          </a:p>
          <a:p>
            <a:pPr algn="ctr"/>
            <a:r>
              <a:rPr lang="en-US" sz="6600" dirty="0" smtClean="0"/>
              <a:t>🌿</a:t>
            </a:r>
            <a:endParaRPr lang="en-US" sz="6600" dirty="0"/>
          </a:p>
          <a:p>
            <a:pPr algn="ctr"/>
            <a:r>
              <a:rPr lang="en-US" b="1" dirty="0" smtClean="0"/>
              <a:t>           For </a:t>
            </a:r>
            <a:r>
              <a:rPr lang="en-US" b="1" dirty="0"/>
              <a:t>your attention and engagement</a:t>
            </a:r>
          </a:p>
          <a:p>
            <a:endParaRPr lang="en-US" b="1" dirty="0"/>
          </a:p>
          <a:p>
            <a:endParaRPr lang="en-US" b="1" dirty="0"/>
          </a:p>
        </p:txBody>
      </p:sp>
      <p:sp>
        <p:nvSpPr>
          <p:cNvPr id="3" name="Rectangle 2"/>
          <p:cNvSpPr/>
          <p:nvPr/>
        </p:nvSpPr>
        <p:spPr>
          <a:xfrm>
            <a:off x="3717894" y="5149474"/>
            <a:ext cx="4756209" cy="646331"/>
          </a:xfrm>
          <a:prstGeom prst="rect">
            <a:avLst/>
          </a:prstGeom>
        </p:spPr>
        <p:txBody>
          <a:bodyPr wrap="square">
            <a:spAutoFit/>
          </a:bodyPr>
          <a:lstStyle/>
          <a:p>
            <a:pPr algn="ctr"/>
            <a:r>
              <a:rPr lang="en-US" b="1" dirty="0"/>
              <a:t>Please feel free to reach out for further discussion or collaboration </a:t>
            </a:r>
          </a:p>
        </p:txBody>
      </p:sp>
      <p:sp>
        <p:nvSpPr>
          <p:cNvPr id="4" name="Rectangle 3"/>
          <p:cNvSpPr/>
          <p:nvPr/>
        </p:nvSpPr>
        <p:spPr>
          <a:xfrm>
            <a:off x="0" y="6202839"/>
            <a:ext cx="12191999" cy="384721"/>
          </a:xfrm>
          <a:prstGeom prst="rect">
            <a:avLst/>
          </a:prstGeom>
          <a:solidFill>
            <a:srgbClr val="FFFF00"/>
          </a:solidFill>
        </p:spPr>
        <p:txBody>
          <a:bodyPr wrap="square">
            <a:spAutoFit/>
          </a:bodyPr>
          <a:lstStyle/>
          <a:p>
            <a:pPr algn="ctr"/>
            <a:r>
              <a:rPr lang="en-US" sz="1900" b="1" i="1" dirty="0"/>
              <a:t>“Interdisciplinary collaboration is not just a strategy — it is essential for climate-resilient futures.”</a:t>
            </a:r>
          </a:p>
        </p:txBody>
      </p:sp>
    </p:spTree>
    <p:extLst>
      <p:ext uri="{BB962C8B-B14F-4D97-AF65-F5344CB8AC3E}">
        <p14:creationId xmlns:p14="http://schemas.microsoft.com/office/powerpoint/2010/main" val="3171669973"/>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3" grpId="0"/>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55"/>
            <a:ext cx="12192000" cy="6858000"/>
          </a:xfrm>
          <a:prstGeom prst="rect">
            <a:avLst/>
          </a:prstGeom>
        </p:spPr>
      </p:pic>
      <p:sp>
        <p:nvSpPr>
          <p:cNvPr id="3" name="Pentagon 2"/>
          <p:cNvSpPr/>
          <p:nvPr/>
        </p:nvSpPr>
        <p:spPr>
          <a:xfrm>
            <a:off x="1856510" y="1468582"/>
            <a:ext cx="8783782" cy="4225636"/>
          </a:xfrm>
          <a:prstGeom prst="homePlat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5. To understand Climate-Smart Agriculture in Bangladesh</a:t>
            </a:r>
          </a:p>
          <a:p>
            <a:pPr>
              <a:buFont typeface="Arial" panose="020B0604020202020204" pitchFamily="34" charset="0"/>
              <a:buChar char="•"/>
            </a:pPr>
            <a:r>
              <a:rPr lang="en-US" dirty="0">
                <a:latin typeface="Arial" panose="020B0604020202020204" pitchFamily="34" charset="0"/>
                <a:cs typeface="Arial" panose="020B0604020202020204" pitchFamily="34" charset="0"/>
              </a:rPr>
              <a:t>To Understand Climate-Smart Agriculture in Bangladesh</a:t>
            </a:r>
            <a:r>
              <a:rPr lang="en-US" dirty="0" smtClean="0">
                <a:latin typeface="Arial" panose="020B0604020202020204" pitchFamily="34" charset="0"/>
                <a:cs typeface="Arial" panose="020B0604020202020204" pitchFamily="34" charset="0"/>
              </a:rPr>
              <a:t>.</a:t>
            </a:r>
          </a:p>
          <a:p>
            <a:pPr>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r>
              <a:rPr lang="en-US" dirty="0">
                <a:latin typeface="Bahnschrift SemiBold Condensed" panose="020B0502040204020203" pitchFamily="34" charset="0"/>
              </a:rPr>
              <a:t>Equally important is the need to understand Climate-Smart Agriculture (CSA), which aims to help farmers adapt to climate change while improving productivity and sustainability. Exploring CSA includes identifying effective techniques and integrating knowledge from various fields to promote its use in Bangladesh’s agricultural practices.</a:t>
            </a:r>
          </a:p>
          <a:p>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dirty="0">
                <a:latin typeface="Arial" panose="020B0604020202020204" pitchFamily="34" charset="0"/>
                <a:cs typeface="Arial" panose="020B0604020202020204" pitchFamily="34" charset="0"/>
              </a:rPr>
              <a:t>To Explore Potential Aspects of Climate-Smart Agriculture (CSA) </a:t>
            </a:r>
            <a:endParaRPr lang="en-US" dirty="0" smtClean="0">
              <a:latin typeface="Arial" panose="020B0604020202020204" pitchFamily="34" charset="0"/>
              <a:cs typeface="Arial" panose="020B0604020202020204" pitchFamily="34" charset="0"/>
            </a:endParaRPr>
          </a:p>
          <a:p>
            <a:pPr>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a:buFont typeface="Arial" panose="020B0604020202020204" pitchFamily="34" charset="0"/>
              <a:buChar char="•"/>
            </a:pPr>
            <a:r>
              <a:rPr lang="en-US" dirty="0">
                <a:latin typeface="Arial" panose="020B0604020202020204" pitchFamily="34" charset="0"/>
                <a:cs typeface="Arial" panose="020B0604020202020204" pitchFamily="34" charset="0"/>
              </a:rPr>
              <a:t>To Assess How Knowledge from Different Disciplines Can Be </a:t>
            </a:r>
            <a:r>
              <a:rPr lang="en-US" dirty="0" smtClean="0">
                <a:latin typeface="Arial" panose="020B0604020202020204" pitchFamily="34" charset="0"/>
                <a:cs typeface="Arial" panose="020B0604020202020204" pitchFamily="34" charset="0"/>
              </a:rPr>
              <a:t>Applied</a:t>
            </a:r>
          </a:p>
          <a:p>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to Promote Climate-Smart Agriculture (CSA)</a:t>
            </a:r>
          </a:p>
        </p:txBody>
      </p:sp>
    </p:spTree>
    <p:extLst>
      <p:ext uri="{BB962C8B-B14F-4D97-AF65-F5344CB8AC3E}">
        <p14:creationId xmlns:p14="http://schemas.microsoft.com/office/powerpoint/2010/main" val="1360655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xmlns="" id="{C681C32C-7AFC-4BB3-9088-65CBDFC5D1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CF6C81-611D-2278-1B8C-4D9C922A2A36}"/>
              </a:ext>
            </a:extLst>
          </p:cNvPr>
          <p:cNvSpPr>
            <a:spLocks noGrp="1"/>
          </p:cNvSpPr>
          <p:nvPr>
            <p:ph type="title"/>
          </p:nvPr>
        </p:nvSpPr>
        <p:spPr>
          <a:xfrm>
            <a:off x="925640" y="5150593"/>
            <a:ext cx="10647661" cy="1137986"/>
          </a:xfrm>
        </p:spPr>
        <p:txBody>
          <a:bodyPr vert="horz" lIns="91440" tIns="45720" rIns="91440" bIns="45720" rtlCol="0" anchor="ctr">
            <a:noAutofit/>
          </a:bodyPr>
          <a:lstStyle/>
          <a:p>
            <a:pPr algn="ctr"/>
            <a:r>
              <a:rPr lang="en-US" sz="6000" b="1" dirty="0" smtClean="0">
                <a:solidFill>
                  <a:schemeClr val="accent2"/>
                </a:solidFill>
                <a:latin typeface="Arial" panose="020B0604020202020204" pitchFamily="34" charset="0"/>
                <a:cs typeface="Arial" panose="020B0604020202020204" pitchFamily="34" charset="0"/>
              </a:rPr>
              <a:t>Introduction to Agriculture of Bangladesh </a:t>
            </a:r>
            <a:br>
              <a:rPr lang="en-US" sz="6000" b="1" dirty="0" smtClean="0">
                <a:solidFill>
                  <a:schemeClr val="accent2"/>
                </a:solidFill>
                <a:latin typeface="Arial" panose="020B0604020202020204" pitchFamily="34" charset="0"/>
                <a:cs typeface="Arial" panose="020B0604020202020204" pitchFamily="34" charset="0"/>
              </a:rPr>
            </a:br>
            <a:endParaRPr lang="en-US" sz="6000" b="1" dirty="0">
              <a:solidFill>
                <a:schemeClr val="accent2"/>
              </a:solidFill>
              <a:latin typeface="Arial" panose="020B0604020202020204" pitchFamily="34" charset="0"/>
              <a:cs typeface="Arial" panose="020B0604020202020204" pitchFamily="34" charset="0"/>
            </a:endParaRPr>
          </a:p>
        </p:txBody>
      </p:sp>
      <p:pic>
        <p:nvPicPr>
          <p:cNvPr id="9218" name="Picture 2">
            <a:extLst>
              <a:ext uri="{FF2B5EF4-FFF2-40B4-BE49-F238E27FC236}">
                <a16:creationId xmlns:a16="http://schemas.microsoft.com/office/drawing/2014/main" xmlns="" id="{8EC0465C-D6D9-26BA-287F-7ED2D4E379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68239"/>
            <a:ext cx="12191999" cy="4244759"/>
          </a:xfrm>
          <a:prstGeom prst="rect">
            <a:avLst/>
          </a:prstGeom>
          <a:noFill/>
          <a:extLst>
            <a:ext uri="{909E8E84-426E-40DD-AFC4-6F175D3DCCD1}">
              <a14:hiddenFill xmlns:a14="http://schemas.microsoft.com/office/drawing/2010/main">
                <a:solidFill>
                  <a:srgbClr val="FFFFFF"/>
                </a:solidFill>
              </a14:hiddenFill>
            </a:ext>
          </a:extLst>
        </p:spPr>
      </p:pic>
      <p:sp>
        <p:nvSpPr>
          <p:cNvPr id="9232" name="Rectangle 9231">
            <a:extLst>
              <a:ext uri="{FF2B5EF4-FFF2-40B4-BE49-F238E27FC236}">
                <a16:creationId xmlns:a16="http://schemas.microsoft.com/office/drawing/2014/main" xmlns="" id="{199C0ED0-69DE-4C31-A5CF-E2A46FD3022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Rectangle 9232">
            <a:extLst>
              <a:ext uri="{FF2B5EF4-FFF2-40B4-BE49-F238E27FC236}">
                <a16:creationId xmlns:a16="http://schemas.microsoft.com/office/drawing/2014/main" xmlns="" id="{8D42B8BD-40AF-488E-8A79-D7256C917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83471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49641159-58EC-49A4-A198-58DCC013D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 y="0"/>
            <a:ext cx="12188825" cy="6858000"/>
          </a:xfrm>
          <a:prstGeom prst="rect">
            <a:avLst/>
          </a:prstGeom>
        </p:spPr>
      </p:pic>
      <p:pic>
        <p:nvPicPr>
          <p:cNvPr id="16" name="Picture 15">
            <a:extLst>
              <a:ext uri="{FF2B5EF4-FFF2-40B4-BE49-F238E27FC236}">
                <a16:creationId xmlns:a16="http://schemas.microsoft.com/office/drawing/2014/main" xmlns="" id="{19A56EA5-523A-4605-B350-79A56BA0C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016" y="933718"/>
            <a:ext cx="5664051" cy="255507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xmlns="" id="{39CA470D-0B1F-420F-B369-A4DFF8641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191000"/>
            <a:ext cx="4876799" cy="2475964"/>
          </a:xfrm>
          <a:prstGeom prst="roundRect">
            <a:avLst>
              <a:gd name="adj" fmla="val 8594"/>
            </a:avLst>
          </a:prstGeom>
          <a:solidFill>
            <a:srgbClr val="FFFFFF">
              <a:shade val="85000"/>
            </a:srgbClr>
          </a:solidFill>
          <a:ln>
            <a:noFill/>
          </a:ln>
          <a:effectLst/>
        </p:spPr>
      </p:pic>
      <p:sp>
        <p:nvSpPr>
          <p:cNvPr id="23" name="Title 22">
            <a:extLst>
              <a:ext uri="{FF2B5EF4-FFF2-40B4-BE49-F238E27FC236}">
                <a16:creationId xmlns:a16="http://schemas.microsoft.com/office/drawing/2014/main" xmlns="" id="{A598838C-3506-4DCB-B6D0-5AABAE9F591B}"/>
              </a:ext>
            </a:extLst>
          </p:cNvPr>
          <p:cNvSpPr>
            <a:spLocks noGrp="1"/>
          </p:cNvSpPr>
          <p:nvPr>
            <p:ph type="title"/>
          </p:nvPr>
        </p:nvSpPr>
        <p:spPr>
          <a:xfrm>
            <a:off x="1552135" y="126750"/>
            <a:ext cx="8839200" cy="599941"/>
          </a:xfrm>
          <a:solidFill>
            <a:schemeClr val="accent3"/>
          </a:solidFill>
        </p:spPr>
        <p:txBody>
          <a:bodyPr>
            <a:noAutofit/>
          </a:bodyPr>
          <a:lstStyle/>
          <a:p>
            <a:pPr algn="ctr"/>
            <a:r>
              <a:rPr lang="en-US" sz="4000" b="1" dirty="0" smtClean="0">
                <a:solidFill>
                  <a:schemeClr val="tx1"/>
                </a:solidFill>
                <a:latin typeface="Comic Sans MS" panose="030F0702030302020204" pitchFamily="66" charset="0"/>
              </a:rPr>
              <a:t>What is Agriculture?</a:t>
            </a:r>
            <a:endParaRPr lang="en-US" sz="4000" b="1" dirty="0">
              <a:solidFill>
                <a:schemeClr val="tx1"/>
              </a:solidFill>
              <a:latin typeface="Comic Sans MS" panose="030F0702030302020204" pitchFamily="66" charset="0"/>
            </a:endParaRPr>
          </a:p>
        </p:txBody>
      </p:sp>
      <p:sp>
        <p:nvSpPr>
          <p:cNvPr id="13" name="Content Placeholder 2">
            <a:extLst>
              <a:ext uri="{FF2B5EF4-FFF2-40B4-BE49-F238E27FC236}">
                <a16:creationId xmlns="" xmlns:a16="http://schemas.microsoft.com/office/drawing/2014/main" id="{EB370EF2-9B92-64D0-5749-2D7B3C582D6E}"/>
              </a:ext>
            </a:extLst>
          </p:cNvPr>
          <p:cNvSpPr txBox="1">
            <a:spLocks/>
          </p:cNvSpPr>
          <p:nvPr/>
        </p:nvSpPr>
        <p:spPr>
          <a:xfrm>
            <a:off x="117496" y="358718"/>
            <a:ext cx="607052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smtClean="0"/>
          </a:p>
          <a:p>
            <a:pPr marL="0" indent="0">
              <a:buFont typeface="Wingdings 3" charset="2"/>
              <a:buNone/>
            </a:pPr>
            <a:r>
              <a:rPr lang="en-GB" dirty="0" smtClean="0">
                <a:solidFill>
                  <a:srgbClr val="7030A0"/>
                </a:solidFill>
              </a:rPr>
              <a:t>Agriculture is the practice of farming, involving the cultivation of crops and the raising of livestock to produce food and other essential products. It encompasses everything from planting seeds and tending animals to managing natural resources and bringing products to market. Agriculture is crucial for global food security, provides livelihoods for millions, drives economic development, and supplies raw materials for diverse industries. It's a foundational activity for human civilization.</a:t>
            </a:r>
          </a:p>
          <a:p>
            <a:pPr marL="0" indent="0">
              <a:buFont typeface="Wingdings 3" charset="2"/>
              <a:buNone/>
            </a:pPr>
            <a:endParaRPr lang="en-US" dirty="0" smtClean="0">
              <a:solidFill>
                <a:srgbClr val="7030A0"/>
              </a:solidFill>
            </a:endParaRPr>
          </a:p>
        </p:txBody>
      </p:sp>
      <p:sp>
        <p:nvSpPr>
          <p:cNvPr id="5" name="Text Placeholder 4"/>
          <p:cNvSpPr>
            <a:spLocks noGrp="1"/>
          </p:cNvSpPr>
          <p:nvPr>
            <p:ph type="body" sz="half" idx="2"/>
          </p:nvPr>
        </p:nvSpPr>
        <p:spPr>
          <a:xfrm>
            <a:off x="5368903" y="3660505"/>
            <a:ext cx="6765894" cy="2584449"/>
          </a:xfrm>
        </p:spPr>
        <p:txBody>
          <a:bodyPr>
            <a:noAutofit/>
          </a:bodyPr>
          <a:lstStyle/>
          <a:p>
            <a:r>
              <a:rPr lang="en-US" sz="1600" dirty="0">
                <a:solidFill>
                  <a:srgbClr val="7030A0"/>
                </a:solidFill>
                <a:latin typeface="Arial" panose="020B0604020202020204" pitchFamily="34" charset="0"/>
                <a:cs typeface="Arial" panose="020B0604020202020204" pitchFamily="34" charset="0"/>
              </a:rPr>
              <a:t>Agriculture is the lifeblood of Bangladesh — a nation whose roots are deeply embedded in fertile soil. For generations, agriculture has not only been a means of survival but a way of life for the majority of Bangladeshis. From golden rice paddies to vibrant vegetable fields, agriculture feeds the people, supports families, and sustains livelihoods across the country. </a:t>
            </a:r>
            <a:r>
              <a:rPr lang="en-US" sz="1600" dirty="0" smtClean="0">
                <a:solidFill>
                  <a:srgbClr val="7030A0"/>
                </a:solidFill>
                <a:latin typeface="Arial" panose="020B0604020202020204" pitchFamily="34" charset="0"/>
                <a:cs typeface="Arial" panose="020B0604020202020204" pitchFamily="34" charset="0"/>
              </a:rPr>
              <a:t>Beyond </a:t>
            </a:r>
            <a:r>
              <a:rPr lang="en-US" sz="1600" dirty="0">
                <a:solidFill>
                  <a:srgbClr val="7030A0"/>
                </a:solidFill>
                <a:latin typeface="Arial" panose="020B0604020202020204" pitchFamily="34" charset="0"/>
                <a:cs typeface="Arial" panose="020B0604020202020204" pitchFamily="34" charset="0"/>
              </a:rPr>
              <a:t>economic contribution, it helps preserve cultural traditions, rural values, and local knowledge systems passed down through generations.</a:t>
            </a:r>
            <a:r>
              <a:rPr lang="en-US" sz="1600" dirty="0">
                <a:solidFill>
                  <a:srgbClr val="7030A0"/>
                </a:solidFill>
              </a:rPr>
              <a:t> </a:t>
            </a:r>
            <a:r>
              <a:rPr lang="en-US" sz="1600" dirty="0">
                <a:solidFill>
                  <a:srgbClr val="7030A0"/>
                </a:solidFill>
                <a:latin typeface="Arial" panose="020B0604020202020204" pitchFamily="34" charset="0"/>
                <a:cs typeface="Arial" panose="020B0604020202020204" pitchFamily="34" charset="0"/>
              </a:rPr>
              <a:t>Agriculture contributes significantly to GDP and export earnings. As the country moves toward self-sufficiency in food production, agriculture has become a powerful force for national progress and rural development. With the right investment and innovation, agriculture continues to drive Bangladesh forward</a:t>
            </a:r>
            <a:r>
              <a:rPr lang="en-US" sz="900" dirty="0">
                <a:solidFill>
                  <a:srgbClr val="002060"/>
                </a:solidFill>
                <a:latin typeface="Arial" panose="020B0604020202020204" pitchFamily="34" charset="0"/>
                <a:cs typeface="Arial" panose="020B0604020202020204" pitchFamily="34" charset="0"/>
              </a:rPr>
              <a:t>.</a:t>
            </a:r>
          </a:p>
        </p:txBody>
      </p:sp>
      <p:sp>
        <p:nvSpPr>
          <p:cNvPr id="8" name="Rectangle 7"/>
          <p:cNvSpPr/>
          <p:nvPr/>
        </p:nvSpPr>
        <p:spPr>
          <a:xfrm>
            <a:off x="471776" y="3647605"/>
            <a:ext cx="4542847" cy="369332"/>
          </a:xfrm>
          <a:prstGeom prst="rect">
            <a:avLst/>
          </a:prstGeom>
          <a:solidFill>
            <a:srgbClr val="002060"/>
          </a:solidFill>
        </p:spPr>
        <p:txBody>
          <a:bodyPr wrap="square">
            <a:spAutoFit/>
          </a:bodyPr>
          <a:lstStyle/>
          <a:p>
            <a:r>
              <a:rPr lang="en-US" dirty="0" smtClean="0">
                <a:hlinkClick r:id="rId5"/>
              </a:rPr>
              <a:t>www.youtube.com/watch?v=0hbhx_Jf3mc</a:t>
            </a:r>
            <a:endParaRPr lang="en-US" dirty="0"/>
          </a:p>
        </p:txBody>
      </p:sp>
    </p:spTree>
    <p:extLst>
      <p:ext uri="{BB962C8B-B14F-4D97-AF65-F5344CB8AC3E}">
        <p14:creationId xmlns:p14="http://schemas.microsoft.com/office/powerpoint/2010/main" val="203074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80">
                                          <p:stCondLst>
                                            <p:cond delay="0"/>
                                          </p:stCondLst>
                                        </p:cTn>
                                        <p:tgtEl>
                                          <p:spTgt spid="13"/>
                                        </p:tgtEl>
                                      </p:cBhvr>
                                    </p:animEffect>
                                    <p:anim calcmode="lin" valueType="num">
                                      <p:cBhvr>
                                        <p:cTn id="1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8" dur="26">
                                          <p:stCondLst>
                                            <p:cond delay="650"/>
                                          </p:stCondLst>
                                        </p:cTn>
                                        <p:tgtEl>
                                          <p:spTgt spid="13"/>
                                        </p:tgtEl>
                                      </p:cBhvr>
                                      <p:to x="100000" y="60000"/>
                                    </p:animScale>
                                    <p:animScale>
                                      <p:cBhvr>
                                        <p:cTn id="19" dur="166" decel="50000">
                                          <p:stCondLst>
                                            <p:cond delay="676"/>
                                          </p:stCondLst>
                                        </p:cTn>
                                        <p:tgtEl>
                                          <p:spTgt spid="13"/>
                                        </p:tgtEl>
                                      </p:cBhvr>
                                      <p:to x="100000" y="100000"/>
                                    </p:animScale>
                                    <p:animScale>
                                      <p:cBhvr>
                                        <p:cTn id="20" dur="26">
                                          <p:stCondLst>
                                            <p:cond delay="1312"/>
                                          </p:stCondLst>
                                        </p:cTn>
                                        <p:tgtEl>
                                          <p:spTgt spid="13"/>
                                        </p:tgtEl>
                                      </p:cBhvr>
                                      <p:to x="100000" y="80000"/>
                                    </p:animScale>
                                    <p:animScale>
                                      <p:cBhvr>
                                        <p:cTn id="21" dur="166" decel="50000">
                                          <p:stCondLst>
                                            <p:cond delay="1338"/>
                                          </p:stCondLst>
                                        </p:cTn>
                                        <p:tgtEl>
                                          <p:spTgt spid="13"/>
                                        </p:tgtEl>
                                      </p:cBhvr>
                                      <p:to x="100000" y="100000"/>
                                    </p:animScale>
                                    <p:animScale>
                                      <p:cBhvr>
                                        <p:cTn id="22" dur="26">
                                          <p:stCondLst>
                                            <p:cond delay="1642"/>
                                          </p:stCondLst>
                                        </p:cTn>
                                        <p:tgtEl>
                                          <p:spTgt spid="13"/>
                                        </p:tgtEl>
                                      </p:cBhvr>
                                      <p:to x="100000" y="90000"/>
                                    </p:animScale>
                                    <p:animScale>
                                      <p:cBhvr>
                                        <p:cTn id="23" dur="166" decel="50000">
                                          <p:stCondLst>
                                            <p:cond delay="1668"/>
                                          </p:stCondLst>
                                        </p:cTn>
                                        <p:tgtEl>
                                          <p:spTgt spid="13"/>
                                        </p:tgtEl>
                                      </p:cBhvr>
                                      <p:to x="100000" y="100000"/>
                                    </p:animScale>
                                    <p:animScale>
                                      <p:cBhvr>
                                        <p:cTn id="24" dur="26">
                                          <p:stCondLst>
                                            <p:cond delay="1808"/>
                                          </p:stCondLst>
                                        </p:cTn>
                                        <p:tgtEl>
                                          <p:spTgt spid="13"/>
                                        </p:tgtEl>
                                      </p:cBhvr>
                                      <p:to x="100000" y="95000"/>
                                    </p:animScale>
                                    <p:animScale>
                                      <p:cBhvr>
                                        <p:cTn id="25" dur="166" decel="50000">
                                          <p:stCondLst>
                                            <p:cond delay="1834"/>
                                          </p:stCondLst>
                                        </p:cTn>
                                        <p:tgtEl>
                                          <p:spTgt spid="1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5"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323ff4e-5af7-4051-9371-eadce3aee04b">
      <Terms xmlns="http://schemas.microsoft.com/office/infopath/2007/PartnerControls"/>
    </lcf76f155ced4ddcb4097134ff3c332f>
    <TaxCatchAll xmlns="56c2bd58-f022-4519-86df-90bc6ac9739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3E5BDC5C551145B693F0E5668ABB8D" ma:contentTypeVersion="10" ma:contentTypeDescription="Create a new document." ma:contentTypeScope="" ma:versionID="26c02110127ab257a9b2c6895b298aaf">
  <xsd:schema xmlns:xsd="http://www.w3.org/2001/XMLSchema" xmlns:xs="http://www.w3.org/2001/XMLSchema" xmlns:p="http://schemas.microsoft.com/office/2006/metadata/properties" xmlns:ns2="8323ff4e-5af7-4051-9371-eadce3aee04b" xmlns:ns3="56c2bd58-f022-4519-86df-90bc6ac97397" targetNamespace="http://schemas.microsoft.com/office/2006/metadata/properties" ma:root="true" ma:fieldsID="76201751af1a7809142d6153a928ccd0" ns2:_="" ns3:_="">
    <xsd:import namespace="8323ff4e-5af7-4051-9371-eadce3aee04b"/>
    <xsd:import namespace="56c2bd58-f022-4519-86df-90bc6ac973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23ff4e-5af7-4051-9371-eadce3aee0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dc387e96-56ce-4293-9bf0-c5d3fd96f7ac"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c2bd58-f022-4519-86df-90bc6ac9739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92f36a1-cd02-4c6e-b889-9afbb8a069b5}" ma:internalName="TaxCatchAll" ma:showField="CatchAllData" ma:web="56c2bd58-f022-4519-86df-90bc6ac973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3F8D0F-1C01-4D4A-89DD-6C19BDCE6BA5}">
  <ds:schemaRefs>
    <ds:schemaRef ds:uri="8323ff4e-5af7-4051-9371-eadce3aee04b"/>
    <ds:schemaRef ds:uri="http://schemas.microsoft.com/office/2006/documentManagement/types"/>
    <ds:schemaRef ds:uri="http://purl.org/dc/terms/"/>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56c2bd58-f022-4519-86df-90bc6ac97397"/>
    <ds:schemaRef ds:uri="http://schemas.microsoft.com/office/2006/metadata/properties"/>
  </ds:schemaRefs>
</ds:datastoreItem>
</file>

<file path=customXml/itemProps2.xml><?xml version="1.0" encoding="utf-8"?>
<ds:datastoreItem xmlns:ds="http://schemas.openxmlformats.org/officeDocument/2006/customXml" ds:itemID="{0F7F3156-0354-4095-B416-E54D0FFA28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23ff4e-5af7-4051-9371-eadce3aee04b"/>
    <ds:schemaRef ds:uri="56c2bd58-f022-4519-86df-90bc6ac973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C2CF4B-C21B-4463-8AA5-57EAC6CF94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1289</TotalTime>
  <Words>5158</Words>
  <Application>Microsoft Office PowerPoint</Application>
  <PresentationFormat>Widescreen</PresentationFormat>
  <Paragraphs>354</Paragraphs>
  <Slides>69</Slides>
  <Notes>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69</vt:i4>
      </vt:variant>
    </vt:vector>
  </HeadingPairs>
  <TitlesOfParts>
    <vt:vector size="87" baseType="lpstr">
      <vt:lpstr>Algerian</vt:lpstr>
      <vt:lpstr>Aptos</vt:lpstr>
      <vt:lpstr>Arial</vt:lpstr>
      <vt:lpstr>Bahnschrift SemiBold Condensed</vt:lpstr>
      <vt:lpstr>Book Antiqua</vt:lpstr>
      <vt:lpstr>Calibri</vt:lpstr>
      <vt:lpstr>Comic Sans MS</vt:lpstr>
      <vt:lpstr>Garamond</vt:lpstr>
      <vt:lpstr>Google Sans</vt:lpstr>
      <vt:lpstr>OpenSans</vt:lpstr>
      <vt:lpstr>Roboto</vt:lpstr>
      <vt:lpstr>Roboto Condensed Light</vt:lpstr>
      <vt:lpstr>Times New Roman</vt:lpstr>
      <vt:lpstr>Trebuchet MS</vt:lpstr>
      <vt:lpstr>var(--pchead-font)</vt:lpstr>
      <vt:lpstr>Wingdings</vt:lpstr>
      <vt:lpstr>Wingdings 3</vt:lpstr>
      <vt:lpstr>Facet</vt:lpstr>
      <vt:lpstr>OUTLINE</vt:lpstr>
      <vt:lpstr>Objectives  </vt:lpstr>
      <vt:lpstr>PowerPoint Presentation</vt:lpstr>
      <vt:lpstr>PowerPoint Presentation</vt:lpstr>
      <vt:lpstr>PowerPoint Presentation</vt:lpstr>
      <vt:lpstr>PowerPoint Presentation</vt:lpstr>
      <vt:lpstr>PowerPoint Presentation</vt:lpstr>
      <vt:lpstr>Introduction to Agriculture of Bangladesh  </vt:lpstr>
      <vt:lpstr>What is Agriculture?</vt:lpstr>
      <vt:lpstr> To understand the current scenario of agriculture in Bangladesh (Agricultural Sectors in Bangladesh in 2023)</vt:lpstr>
      <vt:lpstr>Famous Personalities of Bangladesh and their contribution in Agriculture</vt:lpstr>
      <vt:lpstr>PowerPoint Presentation</vt:lpstr>
      <vt:lpstr>Agriculture as the Main Livelihood for Millions in Bangladesh</vt:lpstr>
      <vt:lpstr>PowerPoint Presentation</vt:lpstr>
      <vt:lpstr>PowerPoint Presentation</vt:lpstr>
      <vt:lpstr>Bangladesh</vt:lpstr>
      <vt:lpstr>PowerPoint Presentation</vt:lpstr>
      <vt:lpstr>PowerPoint Presentation</vt:lpstr>
      <vt:lpstr>PowerPoint Presentation</vt:lpstr>
      <vt:lpstr>PowerPoint Presentation</vt:lpstr>
      <vt:lpstr>PowerPoint Presentation</vt:lpstr>
      <vt:lpstr>Role of Agriculture in GDP Growth of Bangladesh</vt:lpstr>
      <vt:lpstr>PowerPoint Presentation</vt:lpstr>
      <vt:lpstr>GDP Contribution of Agriculture in Bangladesh  (1960–2023): Historical Series On the right side, there is a line graph showing the historical trend of agriculture's GDP contribution. The y-axis ranges from approximately 11 to 61.95, and the x-axis covers the years from 1960 to 2023. The line clearly shows a significant decline in the share of agriculture in Bangladesh's GDP over this period, with a sharp drop observed around the 1970s and a steady decline thereafter.</vt:lpstr>
      <vt:lpstr>PowerPoint Presentation</vt:lpstr>
      <vt:lpstr>Gross Domestic Product (GDP)</vt:lpstr>
      <vt:lpstr>PowerPoint Presentation</vt:lpstr>
      <vt:lpstr>PowerPoint Presentation</vt:lpstr>
      <vt:lpstr>PowerPoint Presentation</vt:lpstr>
      <vt:lpstr>PowerPoint Presentation</vt:lpstr>
      <vt:lpstr>PowerPoint Presentation</vt:lpstr>
      <vt:lpstr>Challenges of Agriculture in Bangladesh</vt:lpstr>
      <vt:lpstr>PowerPoint Presentation</vt:lpstr>
      <vt:lpstr>PowerPoint Presentation</vt:lpstr>
      <vt:lpstr>Arable land (% of land area) - Bangladesh  Source: www.researchgate.net/figure/The-total-available-land-area-of-Bangladesh-can-be-divided-into-4-distinct-categories_fig1_228865571</vt:lpstr>
      <vt:lpstr>Figure 1. Declining per person arable land, Bangladesh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understand interdisciplinary approaches in the agricultural sector in Bangladesh</vt:lpstr>
      <vt:lpstr>PowerPoint Presentation</vt:lpstr>
      <vt:lpstr>What Is an Interdisciplinary Approach? Definition: Combining two or more academic disciplines to solve complex problems. In agriculture: Integrating insights from climate science, engineering, economics, and social sciences to create sustainable farming solutions. 📚 Biggs, Stephen D. 2008. “Learning from the Positive to Reduce Rural Poverty and Increase Social Justice: Institutional Innovations in Agriculture and Natural Resource Management.” Experimental Agriculture 44(1):37–60.</vt:lpstr>
      <vt:lpstr>PowerPoint Presentation</vt:lpstr>
      <vt:lpstr>PowerPoint Presentation</vt:lpstr>
      <vt:lpstr>PowerPoint Presentation</vt:lpstr>
      <vt:lpstr>PowerPoint Presentation</vt:lpstr>
      <vt:lpstr>Example 4: Social Sciences &amp; Communities</vt:lpstr>
      <vt:lpstr>PowerPoint Presentation</vt:lpstr>
      <vt:lpstr>PowerPoint Presentation</vt:lpstr>
      <vt:lpstr>PowerPoint Presentation</vt:lpstr>
      <vt:lpstr>Why CSA in Bangladesh?</vt:lpstr>
      <vt:lpstr>PowerPoint Presentation</vt:lpstr>
      <vt:lpstr>PowerPoint Presentation</vt:lpstr>
      <vt:lpstr>PowerPoint Presentation</vt:lpstr>
      <vt:lpstr>PowerPoint Presentation</vt:lpstr>
      <vt:lpstr>CONCLUSION</vt:lpstr>
      <vt:lpstr>References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of Bangladesh</dc:title>
  <dc:creator>Dr. Ashrafuzzaman Khan</dc:creator>
  <cp:lastModifiedBy>Microsoft account</cp:lastModifiedBy>
  <cp:revision>196</cp:revision>
  <dcterms:created xsi:type="dcterms:W3CDTF">2025-02-11T07:02:59Z</dcterms:created>
  <dcterms:modified xsi:type="dcterms:W3CDTF">2025-05-29T09:06:37Z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0x010100A03E5BDC5C551145B693F0E5668ABB8D</vt:lpwstr>
  </property>
</Properties>
</file>